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20.svg" ContentType="image/svg+xml"/>
  <Override PartName="/ppt/media/image22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6" r:id="rId3"/>
    <p:sldId id="258" r:id="rId4"/>
    <p:sldId id="259" r:id="rId5"/>
    <p:sldId id="262" r:id="rId6"/>
    <p:sldId id="264" r:id="rId7"/>
    <p:sldId id="270" r:id="rId8"/>
    <p:sldId id="260" r:id="rId9"/>
  </p:sldIdLst>
  <p:sldSz cx="18288000" cy="10287000"/>
  <p:notesSz cx="6858000" cy="9144000"/>
  <p:embeddedFontLst>
    <p:embeddedFont>
      <p:font typeface="微软雅黑" panose="020B0503020204020204" charset="-122"/>
      <p:regular r:id="rId15"/>
    </p:embeddedFont>
  </p:embeddedFontLst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28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 autoAdjust="0"/>
    <p:restoredTop sz="94622" autoAdjust="0"/>
  </p:normalViewPr>
  <p:slideViewPr>
    <p:cSldViewPr showGuides="1">
      <p:cViewPr varScale="1">
        <p:scale>
          <a:sx n="97" d="100"/>
          <a:sy n="97" d="100"/>
        </p:scale>
        <p:origin x="108" y="294"/>
      </p:cViewPr>
      <p:guideLst>
        <p:guide orient="horz" pos="2163"/>
        <p:guide pos="28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74.xml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9" Type="http://schemas.openxmlformats.org/officeDocument/2006/relationships/image" Target="../media/image9.svg"/><Relationship Id="rId18" Type="http://schemas.openxmlformats.org/officeDocument/2006/relationships/image" Target="../media/image8.png"/><Relationship Id="rId17" Type="http://schemas.openxmlformats.org/officeDocument/2006/relationships/image" Target="../media/image7.png"/><Relationship Id="rId16" Type="http://schemas.openxmlformats.org/officeDocument/2006/relationships/image" Target="../media/image6.jpeg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../media/image17.svg"/><Relationship Id="rId38" Type="http://schemas.openxmlformats.org/officeDocument/2006/relationships/slideLayout" Target="../slideLayouts/slideLayout7.xml"/><Relationship Id="rId37" Type="http://schemas.openxmlformats.org/officeDocument/2006/relationships/image" Target="../media/image18.png"/><Relationship Id="rId36" Type="http://schemas.openxmlformats.org/officeDocument/2006/relationships/tags" Target="../tags/tag45.xml"/><Relationship Id="rId35" Type="http://schemas.openxmlformats.org/officeDocument/2006/relationships/image" Target="../media/image9.svg"/><Relationship Id="rId34" Type="http://schemas.openxmlformats.org/officeDocument/2006/relationships/image" Target="../media/image8.png"/><Relationship Id="rId33" Type="http://schemas.openxmlformats.org/officeDocument/2006/relationships/tags" Target="../tags/tag44.xml"/><Relationship Id="rId32" Type="http://schemas.openxmlformats.org/officeDocument/2006/relationships/tags" Target="../tags/tag43.xml"/><Relationship Id="rId31" Type="http://schemas.openxmlformats.org/officeDocument/2006/relationships/tags" Target="../tags/tag42.xml"/><Relationship Id="rId30" Type="http://schemas.openxmlformats.org/officeDocument/2006/relationships/tags" Target="../tags/tag41.xml"/><Relationship Id="rId3" Type="http://schemas.openxmlformats.org/officeDocument/2006/relationships/image" Target="../media/image16.png"/><Relationship Id="rId29" Type="http://schemas.openxmlformats.org/officeDocument/2006/relationships/tags" Target="../tags/tag40.xml"/><Relationship Id="rId28" Type="http://schemas.openxmlformats.org/officeDocument/2006/relationships/tags" Target="../tags/tag39.xml"/><Relationship Id="rId27" Type="http://schemas.openxmlformats.org/officeDocument/2006/relationships/tags" Target="../tags/tag38.xml"/><Relationship Id="rId26" Type="http://schemas.openxmlformats.org/officeDocument/2006/relationships/tags" Target="../tags/tag37.xml"/><Relationship Id="rId25" Type="http://schemas.openxmlformats.org/officeDocument/2006/relationships/tags" Target="../tags/tag36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5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7" Type="http://schemas.openxmlformats.org/officeDocument/2006/relationships/slideLayout" Target="../slideLayouts/slideLayout7.xml"/><Relationship Id="rId36" Type="http://schemas.openxmlformats.org/officeDocument/2006/relationships/image" Target="../media/image9.svg"/><Relationship Id="rId35" Type="http://schemas.openxmlformats.org/officeDocument/2006/relationships/image" Target="../media/image8.png"/><Relationship Id="rId34" Type="http://schemas.openxmlformats.org/officeDocument/2006/relationships/tags" Target="../tags/tag73.xml"/><Relationship Id="rId33" Type="http://schemas.openxmlformats.org/officeDocument/2006/relationships/tags" Target="../tags/tag72.xml"/><Relationship Id="rId32" Type="http://schemas.openxmlformats.org/officeDocument/2006/relationships/tags" Target="../tags/tag71.xml"/><Relationship Id="rId31" Type="http://schemas.openxmlformats.org/officeDocument/2006/relationships/tags" Target="../tags/tag70.xml"/><Relationship Id="rId30" Type="http://schemas.openxmlformats.org/officeDocument/2006/relationships/image" Target="../media/image22.svg"/><Relationship Id="rId3" Type="http://schemas.openxmlformats.org/officeDocument/2006/relationships/tags" Target="../tags/tag47.xml"/><Relationship Id="rId29" Type="http://schemas.openxmlformats.org/officeDocument/2006/relationships/image" Target="../media/image21.png"/><Relationship Id="rId28" Type="http://schemas.openxmlformats.org/officeDocument/2006/relationships/tags" Target="../tags/tag69.xml"/><Relationship Id="rId27" Type="http://schemas.openxmlformats.org/officeDocument/2006/relationships/tags" Target="../tags/tag68.xml"/><Relationship Id="rId26" Type="http://schemas.openxmlformats.org/officeDocument/2006/relationships/tags" Target="../tags/tag67.xml"/><Relationship Id="rId25" Type="http://schemas.openxmlformats.org/officeDocument/2006/relationships/tags" Target="../tags/tag66.xml"/><Relationship Id="rId24" Type="http://schemas.openxmlformats.org/officeDocument/2006/relationships/image" Target="../media/image12.png"/><Relationship Id="rId23" Type="http://schemas.openxmlformats.org/officeDocument/2006/relationships/tags" Target="../tags/tag65.xml"/><Relationship Id="rId22" Type="http://schemas.openxmlformats.org/officeDocument/2006/relationships/tags" Target="../tags/tag64.xml"/><Relationship Id="rId21" Type="http://schemas.openxmlformats.org/officeDocument/2006/relationships/tags" Target="../tags/tag63.xml"/><Relationship Id="rId20" Type="http://schemas.openxmlformats.org/officeDocument/2006/relationships/tags" Target="../tags/tag62.xml"/><Relationship Id="rId2" Type="http://schemas.openxmlformats.org/officeDocument/2006/relationships/tags" Target="../tags/tag46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image" Target="../media/image20.svg"/><Relationship Id="rId10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15022"/>
              <a:chOff x="0" y="0"/>
              <a:chExt cx="4816593" cy="4247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3500978"/>
              <a:ext cx="24384000" cy="215022"/>
              <a:chOff x="0" y="0"/>
              <a:chExt cx="4816593" cy="4247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79152" y="630203"/>
              <a:ext cx="456256" cy="45625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53339">
              <a:off x="7583" y="761446"/>
              <a:ext cx="543138" cy="138439"/>
              <a:chOff x="0" y="0"/>
              <a:chExt cx="147751" cy="3766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79152" y="3296723"/>
              <a:ext cx="456256" cy="45625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553339">
              <a:off x="7583" y="3427966"/>
              <a:ext cx="543138" cy="138439"/>
              <a:chOff x="0" y="0"/>
              <a:chExt cx="147751" cy="376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79152" y="8629761"/>
              <a:ext cx="456256" cy="45625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553339">
              <a:off x="7583" y="8761004"/>
              <a:ext cx="543138" cy="138439"/>
              <a:chOff x="0" y="0"/>
              <a:chExt cx="147751" cy="3766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79152" y="4629982"/>
              <a:ext cx="456256" cy="45625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553339">
              <a:off x="7583" y="4761225"/>
              <a:ext cx="543138" cy="138439"/>
              <a:chOff x="0" y="0"/>
              <a:chExt cx="147751" cy="3766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79152" y="9963021"/>
              <a:ext cx="456256" cy="456256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553339">
              <a:off x="7583" y="10094264"/>
              <a:ext cx="543138" cy="138439"/>
              <a:chOff x="0" y="0"/>
              <a:chExt cx="147751" cy="3766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279152" y="1963463"/>
              <a:ext cx="456256" cy="456256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553339">
              <a:off x="7583" y="2094706"/>
              <a:ext cx="543138" cy="138439"/>
              <a:chOff x="0" y="0"/>
              <a:chExt cx="147751" cy="3766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279152" y="5963242"/>
              <a:ext cx="456256" cy="456256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553339">
              <a:off x="7583" y="6094485"/>
              <a:ext cx="543138" cy="138439"/>
              <a:chOff x="0" y="0"/>
              <a:chExt cx="147751" cy="3766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279152" y="11296281"/>
              <a:ext cx="456256" cy="456256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553339">
              <a:off x="7583" y="11427524"/>
              <a:ext cx="543138" cy="138439"/>
              <a:chOff x="0" y="0"/>
              <a:chExt cx="147751" cy="3766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279152" y="7296502"/>
              <a:ext cx="456256" cy="456256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553339">
              <a:off x="7583" y="7427745"/>
              <a:ext cx="543138" cy="138439"/>
              <a:chOff x="0" y="0"/>
              <a:chExt cx="147751" cy="3766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279152" y="12629540"/>
              <a:ext cx="456256" cy="456256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553339">
              <a:off x="7583" y="12760783"/>
              <a:ext cx="543138" cy="138439"/>
              <a:chOff x="0" y="0"/>
              <a:chExt cx="147751" cy="3766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1314038" y="3033692"/>
            <a:ext cx="10849052" cy="3910571"/>
            <a:chOff x="-68683" y="486722"/>
            <a:chExt cx="14465403" cy="5214096"/>
          </a:xfrm>
        </p:grpSpPr>
        <p:sp>
          <p:nvSpPr>
            <p:cNvPr id="71" name="TextBox 71"/>
            <p:cNvSpPr txBox="1"/>
            <p:nvPr/>
          </p:nvSpPr>
          <p:spPr>
            <a:xfrm>
              <a:off x="0" y="2043372"/>
              <a:ext cx="13563120" cy="2257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675"/>
                </a:lnSpc>
                <a:spcBef>
                  <a:spcPct val="0"/>
                </a:spcBef>
              </a:pPr>
              <a:r>
                <a:rPr lang="zh-CN" altLang="en-US" sz="6000" b="1" u="none" strike="noStrike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学术风</a:t>
              </a:r>
              <a:r>
                <a:rPr lang="en-US" altLang="zh-CN" sz="6000" b="1" u="none" strike="noStrike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PPT</a:t>
              </a:r>
              <a:r>
                <a:rPr lang="zh-CN" altLang="en-US" sz="6000" b="1" u="none" strike="noStrike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模板</a:t>
              </a:r>
              <a:endParaRPr lang="zh-CN" altLang="en-US" sz="6000" b="1" u="none" strike="noStrike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4535805"/>
              <a:ext cx="14396720" cy="11650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815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Beijing University of Posts and Telecommunications</a:t>
              </a:r>
              <a:endParaRPr lang="en-US" sz="320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-68683" y="486722"/>
              <a:ext cx="13563120" cy="246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675"/>
                </a:lnSpc>
                <a:spcBef>
                  <a:spcPct val="0"/>
                </a:spcBef>
              </a:pPr>
              <a:r>
                <a:rPr lang="zh-CN" altLang="en-US" sz="11195" b="1" u="none" strike="noStrike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北京邮电大学</a:t>
              </a:r>
              <a:endParaRPr lang="zh-CN" altLang="en-US" sz="11195" b="1" u="none" strike="noStrike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4" name="AutoShape 74"/>
            <p:cNvSpPr/>
            <p:nvPr/>
          </p:nvSpPr>
          <p:spPr>
            <a:xfrm>
              <a:off x="0" y="4701723"/>
              <a:ext cx="12645184" cy="0"/>
            </a:xfrm>
            <a:prstGeom prst="line">
              <a:avLst/>
            </a:prstGeom>
            <a:ln w="50800" cap="flat">
              <a:solidFill>
                <a:srgbClr val="004AA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6" name="Group 76"/>
          <p:cNvGrpSpPr/>
          <p:nvPr/>
        </p:nvGrpSpPr>
        <p:grpSpPr>
          <a:xfrm>
            <a:off x="1365550" y="7384485"/>
            <a:ext cx="2539903" cy="517754"/>
            <a:chOff x="0" y="0"/>
            <a:chExt cx="3386538" cy="690339"/>
          </a:xfrm>
        </p:grpSpPr>
        <p:grpSp>
          <p:nvGrpSpPr>
            <p:cNvPr id="77" name="Group 77"/>
            <p:cNvGrpSpPr/>
            <p:nvPr/>
          </p:nvGrpSpPr>
          <p:grpSpPr>
            <a:xfrm>
              <a:off x="0" y="0"/>
              <a:ext cx="3386538" cy="690339"/>
              <a:chOff x="0" y="0"/>
              <a:chExt cx="668946" cy="136363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668946" cy="136363"/>
              </a:xfrm>
              <a:custGeom>
                <a:avLst/>
                <a:gdLst/>
                <a:ahLst/>
                <a:cxnLst/>
                <a:rect l="l" t="t" r="r" b="b"/>
                <a:pathLst>
                  <a:path w="668946" h="136363">
                    <a:moveTo>
                      <a:pt x="48770" y="0"/>
                    </a:moveTo>
                    <a:lnTo>
                      <a:pt x="620176" y="0"/>
                    </a:lnTo>
                    <a:cubicBezTo>
                      <a:pt x="647111" y="0"/>
                      <a:pt x="668946" y="21835"/>
                      <a:pt x="668946" y="48770"/>
                    </a:cubicBezTo>
                    <a:lnTo>
                      <a:pt x="668946" y="87593"/>
                    </a:lnTo>
                    <a:cubicBezTo>
                      <a:pt x="668946" y="100528"/>
                      <a:pt x="663807" y="112933"/>
                      <a:pt x="654661" y="122079"/>
                    </a:cubicBezTo>
                    <a:cubicBezTo>
                      <a:pt x="645515" y="131225"/>
                      <a:pt x="633110" y="136363"/>
                      <a:pt x="620176" y="136363"/>
                    </a:cubicBezTo>
                    <a:lnTo>
                      <a:pt x="48770" y="136363"/>
                    </a:lnTo>
                    <a:cubicBezTo>
                      <a:pt x="21835" y="136363"/>
                      <a:pt x="0" y="114528"/>
                      <a:pt x="0" y="87593"/>
                    </a:cubicBezTo>
                    <a:lnTo>
                      <a:pt x="0" y="48770"/>
                    </a:lnTo>
                    <a:cubicBezTo>
                      <a:pt x="0" y="21835"/>
                      <a:pt x="21835" y="0"/>
                      <a:pt x="48770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19050" cap="sq">
                <a:solidFill>
                  <a:srgbClr val="004AAD"/>
                </a:solidFill>
                <a:prstDash val="solid"/>
                <a:miter/>
              </a:ln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0" y="-28575"/>
                <a:ext cx="668946" cy="164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80" name="TextBox 80"/>
            <p:cNvSpPr txBox="1"/>
            <p:nvPr/>
          </p:nvSpPr>
          <p:spPr>
            <a:xfrm>
              <a:off x="284594" y="154786"/>
              <a:ext cx="2817349" cy="378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15"/>
                </a:lnSpc>
                <a:spcBef>
                  <a:spcPct val="0"/>
                </a:spcBef>
              </a:pPr>
              <a:r>
                <a:rPr lang="zh-CN" altLang="en-US" sz="20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汇报</a:t>
              </a:r>
              <a:r>
                <a:rPr lang="en-US" sz="20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人：XXX</a:t>
              </a:r>
              <a:endParaRPr 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4283244" y="7384485"/>
            <a:ext cx="2863584" cy="517754"/>
            <a:chOff x="0" y="0"/>
            <a:chExt cx="3818112" cy="690339"/>
          </a:xfrm>
        </p:grpSpPr>
        <p:grpSp>
          <p:nvGrpSpPr>
            <p:cNvPr id="82" name="Group 82"/>
            <p:cNvGrpSpPr/>
            <p:nvPr/>
          </p:nvGrpSpPr>
          <p:grpSpPr>
            <a:xfrm>
              <a:off x="0" y="0"/>
              <a:ext cx="3818112" cy="690339"/>
              <a:chOff x="0" y="0"/>
              <a:chExt cx="754195" cy="136363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754195" cy="136363"/>
              </a:xfrm>
              <a:custGeom>
                <a:avLst/>
                <a:gdLst/>
                <a:ahLst/>
                <a:cxnLst/>
                <a:rect l="l" t="t" r="r" b="b"/>
                <a:pathLst>
                  <a:path w="754195" h="136363">
                    <a:moveTo>
                      <a:pt x="43257" y="0"/>
                    </a:moveTo>
                    <a:lnTo>
                      <a:pt x="710938" y="0"/>
                    </a:lnTo>
                    <a:cubicBezTo>
                      <a:pt x="722410" y="0"/>
                      <a:pt x="733413" y="4557"/>
                      <a:pt x="741525" y="12670"/>
                    </a:cubicBezTo>
                    <a:cubicBezTo>
                      <a:pt x="749638" y="20782"/>
                      <a:pt x="754195" y="31785"/>
                      <a:pt x="754195" y="43257"/>
                    </a:cubicBezTo>
                    <a:lnTo>
                      <a:pt x="754195" y="93106"/>
                    </a:lnTo>
                    <a:cubicBezTo>
                      <a:pt x="754195" y="104578"/>
                      <a:pt x="749638" y="115581"/>
                      <a:pt x="741525" y="123693"/>
                    </a:cubicBezTo>
                    <a:cubicBezTo>
                      <a:pt x="733413" y="131806"/>
                      <a:pt x="722410" y="136363"/>
                      <a:pt x="710938" y="136363"/>
                    </a:cubicBezTo>
                    <a:lnTo>
                      <a:pt x="43257" y="136363"/>
                    </a:lnTo>
                    <a:cubicBezTo>
                      <a:pt x="31785" y="136363"/>
                      <a:pt x="20782" y="131806"/>
                      <a:pt x="12670" y="123693"/>
                    </a:cubicBezTo>
                    <a:cubicBezTo>
                      <a:pt x="4557" y="115581"/>
                      <a:pt x="0" y="104578"/>
                      <a:pt x="0" y="93106"/>
                    </a:cubicBezTo>
                    <a:lnTo>
                      <a:pt x="0" y="43257"/>
                    </a:lnTo>
                    <a:cubicBezTo>
                      <a:pt x="0" y="31785"/>
                      <a:pt x="4557" y="20782"/>
                      <a:pt x="12670" y="12670"/>
                    </a:cubicBezTo>
                    <a:cubicBezTo>
                      <a:pt x="20782" y="4557"/>
                      <a:pt x="31785" y="0"/>
                      <a:pt x="4325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4AAD"/>
                </a:solidFill>
                <a:prstDash val="solid"/>
                <a:miter/>
              </a:ln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0" y="-28575"/>
                <a:ext cx="754195" cy="164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85" name="TextBox 85"/>
            <p:cNvSpPr txBox="1"/>
            <p:nvPr/>
          </p:nvSpPr>
          <p:spPr>
            <a:xfrm>
              <a:off x="320862" y="154786"/>
              <a:ext cx="3176388" cy="378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15"/>
                </a:lnSpc>
                <a:spcBef>
                  <a:spcPct val="0"/>
                </a:spcBef>
              </a:pPr>
              <a:r>
                <a:rPr lang="zh-CN" altLang="en-US" sz="200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时间</a:t>
              </a:r>
              <a:r>
                <a:rPr lang="en-US" sz="200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：XX</a:t>
              </a:r>
              <a:r>
                <a:rPr lang="zh-CN" altLang="en-US" sz="200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月</a:t>
              </a:r>
              <a:r>
                <a:rPr lang="en-US" altLang="zh-CN" sz="200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XX</a:t>
              </a:r>
              <a:r>
                <a:rPr lang="zh-CN" altLang="en-US" sz="200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日</a:t>
              </a:r>
              <a:endParaRPr lang="zh-CN" altLang="en-US" sz="200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1537891" y="-510527"/>
            <a:ext cx="11442818" cy="11442818"/>
            <a:chOff x="0" y="0"/>
            <a:chExt cx="15257091" cy="15257091"/>
          </a:xfrm>
        </p:grpSpPr>
        <p:grpSp>
          <p:nvGrpSpPr>
            <p:cNvPr id="87" name="Group 87"/>
            <p:cNvGrpSpPr/>
            <p:nvPr/>
          </p:nvGrpSpPr>
          <p:grpSpPr>
            <a:xfrm>
              <a:off x="0" y="0"/>
              <a:ext cx="15257091" cy="15257091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91" name="Freeform 91"/>
            <p:cNvSpPr/>
            <p:nvPr/>
          </p:nvSpPr>
          <p:spPr>
            <a:xfrm>
              <a:off x="1892483" y="1314569"/>
              <a:ext cx="12627951" cy="1262795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3" name="Freeform 30"/>
          <p:cNvSpPr/>
          <p:nvPr/>
        </p:nvSpPr>
        <p:spPr>
          <a:xfrm>
            <a:off x="1143000" y="1669772"/>
            <a:ext cx="3949284" cy="1187752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522" y="2862770"/>
            <a:ext cx="10146878" cy="45614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79763" cy="10287000"/>
            <a:chOff x="0" y="0"/>
            <a:chExt cx="24506350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15022"/>
              <a:chOff x="0" y="0"/>
              <a:chExt cx="4816593" cy="4247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79152" y="630203"/>
              <a:ext cx="456256" cy="45625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53339">
              <a:off x="7583" y="761446"/>
              <a:ext cx="543138" cy="138439"/>
              <a:chOff x="0" y="0"/>
              <a:chExt cx="147751" cy="376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79152" y="3296723"/>
              <a:ext cx="456256" cy="45625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553339">
              <a:off x="7583" y="3427966"/>
              <a:ext cx="543138" cy="138439"/>
              <a:chOff x="0" y="0"/>
              <a:chExt cx="147751" cy="376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79152" y="8629761"/>
              <a:ext cx="456256" cy="45625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553339">
              <a:off x="7583" y="8761004"/>
              <a:ext cx="543138" cy="138439"/>
              <a:chOff x="0" y="0"/>
              <a:chExt cx="147751" cy="376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79152" y="4629982"/>
              <a:ext cx="456256" cy="45625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553339">
              <a:off x="7583" y="4761225"/>
              <a:ext cx="543138" cy="138439"/>
              <a:chOff x="0" y="0"/>
              <a:chExt cx="147751" cy="3766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279152" y="9963021"/>
              <a:ext cx="456256" cy="45625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553339">
              <a:off x="7583" y="10094264"/>
              <a:ext cx="543138" cy="138439"/>
              <a:chOff x="0" y="0"/>
              <a:chExt cx="147751" cy="3766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79152" y="1963463"/>
              <a:ext cx="456256" cy="456256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553339">
              <a:off x="7583" y="2094706"/>
              <a:ext cx="543138" cy="138439"/>
              <a:chOff x="0" y="0"/>
              <a:chExt cx="147751" cy="376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79152" y="5963242"/>
              <a:ext cx="456256" cy="456256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553339">
              <a:off x="7583" y="6094485"/>
              <a:ext cx="543138" cy="138439"/>
              <a:chOff x="0" y="0"/>
              <a:chExt cx="147751" cy="3766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279152" y="11296281"/>
              <a:ext cx="456256" cy="456256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53339">
              <a:off x="7583" y="11427524"/>
              <a:ext cx="543138" cy="138439"/>
              <a:chOff x="0" y="0"/>
              <a:chExt cx="147751" cy="3766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279152" y="7296502"/>
              <a:ext cx="456256" cy="456256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553339">
              <a:off x="7583" y="7427745"/>
              <a:ext cx="543138" cy="138439"/>
              <a:chOff x="0" y="0"/>
              <a:chExt cx="147751" cy="3766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279152" y="12629540"/>
              <a:ext cx="456256" cy="456256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553339">
              <a:off x="7583" y="12760783"/>
              <a:ext cx="543138" cy="138439"/>
              <a:chOff x="0" y="0"/>
              <a:chExt cx="147751" cy="3766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0" y="13500978"/>
              <a:ext cx="24384000" cy="215022"/>
              <a:chOff x="0" y="0"/>
              <a:chExt cx="4816593" cy="42474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24148870" y="0"/>
              <a:ext cx="357480" cy="13716000"/>
              <a:chOff x="0" y="0"/>
              <a:chExt cx="70613" cy="2709333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7061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70613" h="2709333">
                    <a:moveTo>
                      <a:pt x="0" y="0"/>
                    </a:moveTo>
                    <a:lnTo>
                      <a:pt x="70613" y="0"/>
                    </a:lnTo>
                    <a:lnTo>
                      <a:pt x="7061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38100"/>
                <a:ext cx="70613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21623711" y="858331"/>
              <a:ext cx="337709" cy="578975"/>
              <a:chOff x="0" y="0"/>
              <a:chExt cx="796036" cy="1364742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22233628" y="858331"/>
              <a:ext cx="337709" cy="578975"/>
              <a:chOff x="0" y="0"/>
              <a:chExt cx="796036" cy="1364742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22843546" y="858331"/>
              <a:ext cx="337709" cy="578975"/>
              <a:chOff x="0" y="0"/>
              <a:chExt cx="796036" cy="1364742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  <p:grpSp>
        <p:nvGrpSpPr>
          <p:cNvPr id="79" name="Group 79"/>
          <p:cNvGrpSpPr/>
          <p:nvPr/>
        </p:nvGrpSpPr>
        <p:grpSpPr>
          <a:xfrm>
            <a:off x="11078829" y="3294985"/>
            <a:ext cx="8823028" cy="8823028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9170" tIns="39170" rIns="39170" bIns="3917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2173233" y="4055188"/>
            <a:ext cx="7302621" cy="7302621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85" name="Group 85"/>
          <p:cNvGrpSpPr/>
          <p:nvPr/>
        </p:nvGrpSpPr>
        <p:grpSpPr>
          <a:xfrm>
            <a:off x="777612" y="2776252"/>
            <a:ext cx="10121343" cy="3266243"/>
            <a:chOff x="0" y="-314325"/>
            <a:chExt cx="13495123" cy="4354992"/>
          </a:xfrm>
        </p:grpSpPr>
        <p:sp>
          <p:nvSpPr>
            <p:cNvPr id="86" name="TextBox 86"/>
            <p:cNvSpPr txBox="1"/>
            <p:nvPr/>
          </p:nvSpPr>
          <p:spPr>
            <a:xfrm>
              <a:off x="0" y="-314325"/>
              <a:ext cx="4639942" cy="4069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5"/>
                </a:lnSpc>
              </a:pPr>
              <a:r>
                <a:rPr lang="en-US" sz="17005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02</a:t>
              </a:r>
              <a:endParaRPr lang="en-US" sz="17005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4308666" y="498833"/>
              <a:ext cx="9186457" cy="2024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840"/>
                </a:lnSpc>
              </a:pPr>
              <a:r>
                <a:rPr lang="en-US" altLang="zh-CN" sz="74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Method</a:t>
              </a:r>
              <a:endParaRPr lang="en-US" altLang="zh-CN" sz="7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4308666" y="2522957"/>
              <a:ext cx="9186457" cy="430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73737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By Compass Li</a:t>
              </a:r>
              <a:endParaRPr lang="en-US" sz="3000" dirty="0">
                <a:solidFill>
                  <a:srgbClr val="73737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692718" y="3521660"/>
              <a:ext cx="12645184" cy="519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0"/>
                </a:lnSpc>
              </a:pPr>
              <a:r>
                <a:rPr lang="en-US" sz="19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。</a:t>
              </a:r>
              <a:endParaRPr lang="en-US" sz="19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0" name="AutoShape 90"/>
            <p:cNvSpPr/>
            <p:nvPr/>
          </p:nvSpPr>
          <p:spPr>
            <a:xfrm>
              <a:off x="692718" y="3424517"/>
              <a:ext cx="12645184" cy="0"/>
            </a:xfrm>
            <a:prstGeom prst="line">
              <a:avLst/>
            </a:prstGeom>
            <a:ln w="50800" cap="flat">
              <a:solidFill>
                <a:srgbClr val="004AA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5999" y="5382596"/>
            <a:ext cx="11101029" cy="49903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79763" cy="10287000"/>
            <a:chOff x="0" y="0"/>
            <a:chExt cx="24506350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15022"/>
              <a:chOff x="0" y="0"/>
              <a:chExt cx="4816593" cy="4247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79152" y="630203"/>
              <a:ext cx="456256" cy="45625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53339">
              <a:off x="7583" y="761446"/>
              <a:ext cx="543138" cy="138439"/>
              <a:chOff x="0" y="0"/>
              <a:chExt cx="147751" cy="376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79152" y="3296723"/>
              <a:ext cx="456256" cy="45625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553339">
              <a:off x="7583" y="3427966"/>
              <a:ext cx="543138" cy="138439"/>
              <a:chOff x="0" y="0"/>
              <a:chExt cx="147751" cy="376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79152" y="8629761"/>
              <a:ext cx="456256" cy="45625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553339">
              <a:off x="7583" y="8761004"/>
              <a:ext cx="543138" cy="138439"/>
              <a:chOff x="0" y="0"/>
              <a:chExt cx="147751" cy="376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79152" y="4629982"/>
              <a:ext cx="456256" cy="45625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553339">
              <a:off x="7583" y="4761225"/>
              <a:ext cx="543138" cy="138439"/>
              <a:chOff x="0" y="0"/>
              <a:chExt cx="147751" cy="3766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279152" y="9963021"/>
              <a:ext cx="456256" cy="45625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553339">
              <a:off x="7583" y="10094264"/>
              <a:ext cx="543138" cy="138439"/>
              <a:chOff x="0" y="0"/>
              <a:chExt cx="147751" cy="3766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79152" y="1963463"/>
              <a:ext cx="456256" cy="456256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553339">
              <a:off x="7583" y="2094706"/>
              <a:ext cx="543138" cy="138439"/>
              <a:chOff x="0" y="0"/>
              <a:chExt cx="147751" cy="376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79152" y="5963242"/>
              <a:ext cx="456256" cy="456256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553339">
              <a:off x="7583" y="6094485"/>
              <a:ext cx="543138" cy="138439"/>
              <a:chOff x="0" y="0"/>
              <a:chExt cx="147751" cy="3766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279152" y="11296281"/>
              <a:ext cx="456256" cy="456256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53339">
              <a:off x="7583" y="11427524"/>
              <a:ext cx="543138" cy="138439"/>
              <a:chOff x="0" y="0"/>
              <a:chExt cx="147751" cy="3766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279152" y="7296502"/>
              <a:ext cx="456256" cy="456256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553339">
              <a:off x="7583" y="7427745"/>
              <a:ext cx="543138" cy="138439"/>
              <a:chOff x="0" y="0"/>
              <a:chExt cx="147751" cy="3766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279152" y="12629540"/>
              <a:ext cx="456256" cy="456256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553339">
              <a:off x="7583" y="12760783"/>
              <a:ext cx="543138" cy="138439"/>
              <a:chOff x="0" y="0"/>
              <a:chExt cx="147751" cy="3766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0" y="13500978"/>
              <a:ext cx="24384000" cy="215022"/>
              <a:chOff x="0" y="0"/>
              <a:chExt cx="4816593" cy="42474"/>
            </a:xfrm>
          </p:grpSpPr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0" name="Group 70"/>
            <p:cNvGrpSpPr/>
            <p:nvPr/>
          </p:nvGrpSpPr>
          <p:grpSpPr>
            <a:xfrm>
              <a:off x="24148870" y="0"/>
              <a:ext cx="357480" cy="13716000"/>
              <a:chOff x="0" y="0"/>
              <a:chExt cx="70613" cy="2709333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7061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70613" h="2709333">
                    <a:moveTo>
                      <a:pt x="0" y="0"/>
                    </a:moveTo>
                    <a:lnTo>
                      <a:pt x="70613" y="0"/>
                    </a:lnTo>
                    <a:lnTo>
                      <a:pt x="7061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38100"/>
                <a:ext cx="70613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21623711" y="858331"/>
              <a:ext cx="337709" cy="578975"/>
              <a:chOff x="0" y="0"/>
              <a:chExt cx="796036" cy="1364742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22233628" y="858331"/>
              <a:ext cx="337709" cy="578975"/>
              <a:chOff x="0" y="0"/>
              <a:chExt cx="796036" cy="1364742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22843546" y="858331"/>
              <a:ext cx="337709" cy="578975"/>
              <a:chOff x="0" y="0"/>
              <a:chExt cx="796036" cy="1364742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  <p:grpSp>
        <p:nvGrpSpPr>
          <p:cNvPr id="90" name="Group 90"/>
          <p:cNvGrpSpPr/>
          <p:nvPr>
            <p:custDataLst>
              <p:tags r:id="rId2"/>
            </p:custDataLst>
          </p:nvPr>
        </p:nvGrpSpPr>
        <p:grpSpPr>
          <a:xfrm>
            <a:off x="8803562" y="3106313"/>
            <a:ext cx="8455738" cy="2434737"/>
            <a:chOff x="0" y="0"/>
            <a:chExt cx="11274317" cy="3246316"/>
          </a:xfrm>
        </p:grpSpPr>
        <p:grpSp>
          <p:nvGrpSpPr>
            <p:cNvPr id="91" name="Group 91"/>
            <p:cNvGrpSpPr/>
            <p:nvPr/>
          </p:nvGrpSpPr>
          <p:grpSpPr>
            <a:xfrm>
              <a:off x="257546" y="0"/>
              <a:ext cx="11016771" cy="3246316"/>
              <a:chOff x="0" y="0"/>
              <a:chExt cx="2176152" cy="641248"/>
            </a:xfrm>
          </p:grpSpPr>
          <p:sp>
            <p:nvSpPr>
              <p:cNvPr id="92" name="Freeform 92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2176152" cy="641248"/>
              </a:xfrm>
              <a:custGeom>
                <a:avLst/>
                <a:gdLst/>
                <a:ahLst/>
                <a:cxnLst/>
                <a:rect l="l" t="t" r="r" b="b"/>
                <a:pathLst>
                  <a:path w="2176152" h="641248">
                    <a:moveTo>
                      <a:pt x="0" y="0"/>
                    </a:moveTo>
                    <a:lnTo>
                      <a:pt x="2176152" y="0"/>
                    </a:lnTo>
                    <a:lnTo>
                      <a:pt x="2176152" y="641248"/>
                    </a:lnTo>
                    <a:lnTo>
                      <a:pt x="0" y="6412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4AAD"/>
                </a:solidFill>
                <a:prstDash val="solid"/>
                <a:miter/>
              </a:ln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0" y="-38100"/>
                <a:ext cx="2176152" cy="679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0" y="0"/>
              <a:ext cx="515092" cy="3246316"/>
              <a:chOff x="0" y="0"/>
              <a:chExt cx="101747" cy="641248"/>
            </a:xfrm>
          </p:grpSpPr>
          <p:sp>
            <p:nvSpPr>
              <p:cNvPr id="95" name="Freeform 95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101747" cy="641248"/>
              </a:xfrm>
              <a:custGeom>
                <a:avLst/>
                <a:gdLst/>
                <a:ahLst/>
                <a:cxnLst/>
                <a:rect l="l" t="t" r="r" b="b"/>
                <a:pathLst>
                  <a:path w="101747" h="641248">
                    <a:moveTo>
                      <a:pt x="0" y="0"/>
                    </a:moveTo>
                    <a:lnTo>
                      <a:pt x="101747" y="0"/>
                    </a:lnTo>
                    <a:lnTo>
                      <a:pt x="101747" y="641248"/>
                    </a:lnTo>
                    <a:lnTo>
                      <a:pt x="0" y="641248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6" name="TextBox 96"/>
              <p:cNvSpPr txBox="1"/>
              <p:nvPr/>
            </p:nvSpPr>
            <p:spPr>
              <a:xfrm>
                <a:off x="0" y="-38100"/>
                <a:ext cx="101747" cy="679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97" name="TextBox 97"/>
            <p:cNvSpPr txBox="1"/>
            <p:nvPr>
              <p:custDataLst>
                <p:tags r:id="rId5"/>
              </p:custDataLst>
            </p:nvPr>
          </p:nvSpPr>
          <p:spPr>
            <a:xfrm>
              <a:off x="998679" y="91723"/>
              <a:ext cx="8542012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80"/>
                </a:lnSpc>
              </a:pPr>
              <a:r>
                <a:rPr lang="en-US" altLang="zh-CN" sz="3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resources</a:t>
              </a:r>
              <a:endParaRPr lang="en-US" altLang="zh-CN" sz="3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8" name="TextBox 98"/>
            <p:cNvSpPr txBox="1"/>
            <p:nvPr>
              <p:custDataLst>
                <p:tags r:id="rId6"/>
              </p:custDataLst>
            </p:nvPr>
          </p:nvSpPr>
          <p:spPr>
            <a:xfrm>
              <a:off x="998679" y="1184917"/>
              <a:ext cx="8542012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(a) undergraduate research participant pool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(b) general community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9" name="TextBox 99"/>
            <p:cNvSpPr txBox="1"/>
            <p:nvPr>
              <p:custDataLst>
                <p:tags r:id="rId7"/>
              </p:custDataLst>
            </p:nvPr>
          </p:nvSpPr>
          <p:spPr>
            <a:xfrm>
              <a:off x="9844814" y="63148"/>
              <a:ext cx="1055080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420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01</a:t>
              </a:r>
              <a:endParaRPr lang="en-US" sz="420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0" name="AutoShape 100"/>
            <p:cNvSpPr/>
            <p:nvPr>
              <p:custDataLst>
                <p:tags r:id="rId8"/>
              </p:custDataLst>
            </p:nvPr>
          </p:nvSpPr>
          <p:spPr>
            <a:xfrm flipV="1">
              <a:off x="998679" y="2948517"/>
              <a:ext cx="9901215" cy="0"/>
            </a:xfrm>
            <a:prstGeom prst="line">
              <a:avLst/>
            </a:prstGeom>
            <a:ln w="50800" cap="flat">
              <a:solidFill>
                <a:srgbClr val="004AAD"/>
              </a:solidFill>
              <a:prstDash val="solid"/>
              <a:headEnd type="oval" w="lg" len="lg"/>
              <a:tailEnd type="oval" w="lg" len="lg"/>
            </a:ln>
          </p:spPr>
        </p:sp>
      </p:grpSp>
      <p:grpSp>
        <p:nvGrpSpPr>
          <p:cNvPr id="101" name="Group 101"/>
          <p:cNvGrpSpPr/>
          <p:nvPr>
            <p:custDataLst>
              <p:tags r:id="rId9"/>
            </p:custDataLst>
          </p:nvPr>
        </p:nvGrpSpPr>
        <p:grpSpPr>
          <a:xfrm>
            <a:off x="8803562" y="6144925"/>
            <a:ext cx="8455738" cy="2434737"/>
            <a:chOff x="0" y="0"/>
            <a:chExt cx="11274317" cy="3246316"/>
          </a:xfrm>
        </p:grpSpPr>
        <p:grpSp>
          <p:nvGrpSpPr>
            <p:cNvPr id="102" name="Group 102"/>
            <p:cNvGrpSpPr/>
            <p:nvPr/>
          </p:nvGrpSpPr>
          <p:grpSpPr>
            <a:xfrm>
              <a:off x="257546" y="0"/>
              <a:ext cx="11016771" cy="3246316"/>
              <a:chOff x="0" y="0"/>
              <a:chExt cx="2176152" cy="641248"/>
            </a:xfrm>
          </p:grpSpPr>
          <p:sp>
            <p:nvSpPr>
              <p:cNvPr id="103" name="Freeform 103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2176152" cy="641248"/>
              </a:xfrm>
              <a:custGeom>
                <a:avLst/>
                <a:gdLst/>
                <a:ahLst/>
                <a:cxnLst/>
                <a:rect l="l" t="t" r="r" b="b"/>
                <a:pathLst>
                  <a:path w="2176152" h="641248">
                    <a:moveTo>
                      <a:pt x="0" y="0"/>
                    </a:moveTo>
                    <a:lnTo>
                      <a:pt x="2176152" y="0"/>
                    </a:lnTo>
                    <a:lnTo>
                      <a:pt x="2176152" y="641248"/>
                    </a:lnTo>
                    <a:lnTo>
                      <a:pt x="0" y="641248"/>
                    </a:lnTo>
                    <a:close/>
                  </a:path>
                </a:pathLst>
              </a:custGeom>
              <a:solidFill>
                <a:srgbClr val="004AAD"/>
              </a:solidFill>
              <a:ln w="38100" cap="sq">
                <a:solidFill>
                  <a:srgbClr val="004AAD"/>
                </a:solidFill>
                <a:prstDash val="solid"/>
                <a:miter/>
              </a:ln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38100"/>
                <a:ext cx="2176152" cy="679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0" y="0"/>
              <a:ext cx="515092" cy="3246316"/>
              <a:chOff x="0" y="0"/>
              <a:chExt cx="101747" cy="641248"/>
            </a:xfrm>
          </p:grpSpPr>
          <p:sp>
            <p:nvSpPr>
              <p:cNvPr id="106" name="Freeform 106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101747" cy="641248"/>
              </a:xfrm>
              <a:custGeom>
                <a:avLst/>
                <a:gdLst/>
                <a:ahLst/>
                <a:cxnLst/>
                <a:rect l="l" t="t" r="r" b="b"/>
                <a:pathLst>
                  <a:path w="101747" h="641248">
                    <a:moveTo>
                      <a:pt x="0" y="0"/>
                    </a:moveTo>
                    <a:lnTo>
                      <a:pt x="101747" y="0"/>
                    </a:lnTo>
                    <a:lnTo>
                      <a:pt x="101747" y="641248"/>
                    </a:lnTo>
                    <a:lnTo>
                      <a:pt x="0" y="641248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38100"/>
                <a:ext cx="101747" cy="679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108" name="TextBox 108"/>
            <p:cNvSpPr txBox="1"/>
            <p:nvPr>
              <p:custDataLst>
                <p:tags r:id="rId12"/>
              </p:custDataLst>
            </p:nvPr>
          </p:nvSpPr>
          <p:spPr>
            <a:xfrm>
              <a:off x="998679" y="91723"/>
              <a:ext cx="8542012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80"/>
                </a:lnSpc>
              </a:pPr>
              <a:r>
                <a:rPr lang="en-US" sz="3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criteria</a:t>
              </a:r>
              <a:endParaRPr lang="en-US" sz="3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9" name="TextBox 109"/>
            <p:cNvSpPr txBox="1"/>
            <p:nvPr>
              <p:custDataLst>
                <p:tags r:id="rId13"/>
              </p:custDataLst>
            </p:nvPr>
          </p:nvSpPr>
          <p:spPr>
            <a:xfrm>
              <a:off x="998679" y="1184917"/>
              <a:ext cx="8542012" cy="1558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0"/>
                </a:lnSpc>
              </a:pPr>
              <a:r>
                <a:rPr lang="en-US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(a) age: 18+</a:t>
              </a:r>
              <a:endParaRPr lang="en-US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(b) feeding or eating disorder</a:t>
              </a:r>
              <a:endParaRPr lang="en-US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(c) AFRID before other disorder</a:t>
              </a:r>
              <a:endParaRPr lang="en-US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10" name="TextBox 110"/>
            <p:cNvSpPr txBox="1"/>
            <p:nvPr>
              <p:custDataLst>
                <p:tags r:id="rId14"/>
              </p:custDataLst>
            </p:nvPr>
          </p:nvSpPr>
          <p:spPr>
            <a:xfrm>
              <a:off x="9844814" y="63148"/>
              <a:ext cx="1055080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42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02</a:t>
              </a:r>
              <a:endParaRPr lang="en-US" sz="4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11" name="AutoShape 111"/>
            <p:cNvSpPr/>
            <p:nvPr>
              <p:custDataLst>
                <p:tags r:id="rId15"/>
              </p:custDataLst>
            </p:nvPr>
          </p:nvSpPr>
          <p:spPr>
            <a:xfrm flipV="1">
              <a:off x="998679" y="2948517"/>
              <a:ext cx="990121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oval" w="lg" len="lg"/>
              <a:tailEnd type="oval" w="lg" len="lg"/>
            </a:ln>
          </p:spPr>
        </p:sp>
      </p:grpSp>
      <p:pic>
        <p:nvPicPr>
          <p:cNvPr id="80" name="图片 79" descr="C:/Users/1/Desktop/69bdf074ly1hutzbzhosjj20m80v6106.jpg69bdf074ly1hutzbzhosjj20m80v6106"/>
          <p:cNvPicPr>
            <a:picLocks noChangeAspect="1"/>
          </p:cNvPicPr>
          <p:nvPr/>
        </p:nvPicPr>
        <p:blipFill rotWithShape="1">
          <a:blip r:embed="rId16"/>
          <a:srcRect t="2895" b="2895"/>
          <a:stretch>
            <a:fillRect/>
          </a:stretch>
        </p:blipFill>
        <p:spPr>
          <a:xfrm rot="492314">
            <a:off x="1760154" y="2595513"/>
            <a:ext cx="6063515" cy="8014402"/>
          </a:xfrm>
          <a:prstGeom prst="rect">
            <a:avLst/>
          </a:prstGeom>
        </p:spPr>
      </p:pic>
      <p:sp>
        <p:nvSpPr>
          <p:cNvPr id="89" name="Freeform 89"/>
          <p:cNvSpPr/>
          <p:nvPr/>
        </p:nvSpPr>
        <p:spPr>
          <a:xfrm rot="495303">
            <a:off x="1639616" y="2347703"/>
            <a:ext cx="6485579" cy="8444764"/>
          </a:xfrm>
          <a:custGeom>
            <a:avLst/>
            <a:gdLst/>
            <a:ahLst/>
            <a:cxnLst/>
            <a:rect l="l" t="t" r="r" b="b"/>
            <a:pathLst>
              <a:path w="14630400" h="19050000">
                <a:moveTo>
                  <a:pt x="14630400" y="19050000"/>
                </a:moveTo>
                <a:lnTo>
                  <a:pt x="0" y="19050000"/>
                </a:lnTo>
                <a:lnTo>
                  <a:pt x="0" y="0"/>
                </a:lnTo>
                <a:lnTo>
                  <a:pt x="14630400" y="0"/>
                </a:lnTo>
                <a:lnTo>
                  <a:pt x="14630400" y="19050000"/>
                </a:lnTo>
                <a:close/>
              </a:path>
            </a:pathLst>
          </a:custGeom>
          <a:blipFill>
            <a:blip r:embed="rId17"/>
            <a:stretch>
              <a:fillRect t="-32" b="-32"/>
            </a:stretch>
          </a:blipFill>
        </p:spPr>
        <p:txBody>
          <a:bodyPr/>
          <a:p>
            <a:endParaRPr lang="zh-CN" altLang="en-US"/>
          </a:p>
        </p:txBody>
      </p:sp>
      <p:grpSp>
        <p:nvGrpSpPr>
          <p:cNvPr id="117" name="组合 116"/>
          <p:cNvGrpSpPr/>
          <p:nvPr/>
        </p:nvGrpSpPr>
        <p:grpSpPr>
          <a:xfrm>
            <a:off x="990600" y="419616"/>
            <a:ext cx="13062177" cy="1349493"/>
            <a:chOff x="1560" y="661"/>
            <a:chExt cx="20570" cy="2125"/>
          </a:xfrm>
        </p:grpSpPr>
        <p:grpSp>
          <p:nvGrpSpPr>
            <p:cNvPr id="118" name="Group 112"/>
            <p:cNvGrpSpPr/>
            <p:nvPr/>
          </p:nvGrpSpPr>
          <p:grpSpPr>
            <a:xfrm>
              <a:off x="4064" y="661"/>
              <a:ext cx="18066" cy="2003"/>
              <a:chOff x="0" y="-183831"/>
              <a:chExt cx="15295689" cy="1695474"/>
            </a:xfrm>
          </p:grpSpPr>
          <p:sp>
            <p:nvSpPr>
              <p:cNvPr id="120" name="TextBox 113"/>
              <p:cNvSpPr txBox="1"/>
              <p:nvPr/>
            </p:nvSpPr>
            <p:spPr>
              <a:xfrm>
                <a:off x="0" y="-183831"/>
                <a:ext cx="9186457" cy="169547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9920"/>
                  </a:lnSpc>
                </a:pPr>
                <a:r>
                  <a:rPr lang="en-US" altLang="zh-CN" sz="6000" dirty="0">
                    <a:solidFill>
                      <a:srgbClr val="004AAD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P</a:t>
                </a:r>
                <a:r>
                  <a:rPr lang="en-US" altLang="zh-CN" sz="6000" dirty="0">
                    <a:solidFill>
                      <a:srgbClr val="004AAD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articipants</a:t>
                </a:r>
                <a:endParaRPr lang="en-US" altLang="zh-CN" sz="6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21" name="TextBox 114"/>
              <p:cNvSpPr txBox="1"/>
              <p:nvPr/>
            </p:nvSpPr>
            <p:spPr>
              <a:xfrm>
                <a:off x="6109232" y="526184"/>
                <a:ext cx="9186457" cy="86085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5040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A6A6A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By Compass Li</a:t>
                </a:r>
                <a:endParaRPr lang="en-US" sz="3200" dirty="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pic>
          <p:nvPicPr>
            <p:cNvPr id="119" name="图片 136" descr="仅校徽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60" y="686"/>
              <a:ext cx="2100" cy="2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79763" cy="10287000"/>
            <a:chOff x="0" y="0"/>
            <a:chExt cx="24506350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15022"/>
              <a:chOff x="0" y="0"/>
              <a:chExt cx="4816593" cy="4247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79152" y="630203"/>
              <a:ext cx="456256" cy="45625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53339">
              <a:off x="7583" y="761446"/>
              <a:ext cx="543138" cy="138439"/>
              <a:chOff x="0" y="0"/>
              <a:chExt cx="147751" cy="376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79152" y="3296723"/>
              <a:ext cx="456256" cy="45625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553339">
              <a:off x="7583" y="3427966"/>
              <a:ext cx="543138" cy="138439"/>
              <a:chOff x="0" y="0"/>
              <a:chExt cx="147751" cy="376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79152" y="8629761"/>
              <a:ext cx="456256" cy="45625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553339">
              <a:off x="7583" y="8761004"/>
              <a:ext cx="543138" cy="138439"/>
              <a:chOff x="0" y="0"/>
              <a:chExt cx="147751" cy="376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79152" y="4629982"/>
              <a:ext cx="456256" cy="45625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553339">
              <a:off x="7583" y="4761225"/>
              <a:ext cx="543138" cy="138439"/>
              <a:chOff x="0" y="0"/>
              <a:chExt cx="147751" cy="3766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279152" y="9963021"/>
              <a:ext cx="456256" cy="45625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553339">
              <a:off x="7583" y="10094264"/>
              <a:ext cx="543138" cy="138439"/>
              <a:chOff x="0" y="0"/>
              <a:chExt cx="147751" cy="3766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79152" y="1963463"/>
              <a:ext cx="456256" cy="456256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553339">
              <a:off x="7583" y="2094706"/>
              <a:ext cx="543138" cy="138439"/>
              <a:chOff x="0" y="0"/>
              <a:chExt cx="147751" cy="376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79152" y="5963242"/>
              <a:ext cx="456256" cy="456256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553339">
              <a:off x="7583" y="6094485"/>
              <a:ext cx="543138" cy="138439"/>
              <a:chOff x="0" y="0"/>
              <a:chExt cx="147751" cy="3766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279152" y="11296281"/>
              <a:ext cx="456256" cy="456256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53339">
              <a:off x="7583" y="11427524"/>
              <a:ext cx="543138" cy="138439"/>
              <a:chOff x="0" y="0"/>
              <a:chExt cx="147751" cy="3766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279152" y="7296502"/>
              <a:ext cx="456256" cy="456256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553339">
              <a:off x="7583" y="7427745"/>
              <a:ext cx="543138" cy="138439"/>
              <a:chOff x="0" y="0"/>
              <a:chExt cx="147751" cy="3766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279152" y="12629540"/>
              <a:ext cx="456256" cy="456256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553339">
              <a:off x="7583" y="12760783"/>
              <a:ext cx="543138" cy="138439"/>
              <a:chOff x="0" y="0"/>
              <a:chExt cx="147751" cy="3766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0" y="13500978"/>
              <a:ext cx="24384000" cy="215022"/>
              <a:chOff x="0" y="0"/>
              <a:chExt cx="4816593" cy="42474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24148870" y="0"/>
              <a:ext cx="357480" cy="13716000"/>
              <a:chOff x="0" y="0"/>
              <a:chExt cx="70613" cy="2709333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7061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70613" h="2709333">
                    <a:moveTo>
                      <a:pt x="0" y="0"/>
                    </a:moveTo>
                    <a:lnTo>
                      <a:pt x="70613" y="0"/>
                    </a:lnTo>
                    <a:lnTo>
                      <a:pt x="7061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38100"/>
                <a:ext cx="70613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21623711" y="858331"/>
              <a:ext cx="337709" cy="578975"/>
              <a:chOff x="0" y="0"/>
              <a:chExt cx="796036" cy="1364742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22233628" y="858331"/>
              <a:ext cx="337709" cy="578975"/>
              <a:chOff x="0" y="0"/>
              <a:chExt cx="796036" cy="1364742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22843546" y="858331"/>
              <a:ext cx="337709" cy="578975"/>
              <a:chOff x="0" y="0"/>
              <a:chExt cx="796036" cy="1364742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  <p:grpSp>
        <p:nvGrpSpPr>
          <p:cNvPr id="87" name="Group 87"/>
          <p:cNvGrpSpPr/>
          <p:nvPr/>
        </p:nvGrpSpPr>
        <p:grpSpPr>
          <a:xfrm>
            <a:off x="1028700" y="2646373"/>
            <a:ext cx="6611927" cy="6611927"/>
            <a:chOff x="0" y="0"/>
            <a:chExt cx="812800" cy="812800"/>
          </a:xfrm>
        </p:grpSpPr>
        <p:sp>
          <p:nvSpPr>
            <p:cNvPr id="88" name="Freeform 88"/>
            <p:cNvSpPr/>
            <p:nvPr/>
          </p:nvSpPr>
          <p:spPr>
            <a:xfrm>
              <a:off x="8896" y="8896"/>
              <a:ext cx="795007" cy="795007"/>
            </a:xfrm>
            <a:custGeom>
              <a:avLst/>
              <a:gdLst/>
              <a:ahLst/>
              <a:cxnLst/>
              <a:rect l="l" t="t" r="r" b="b"/>
              <a:pathLst>
                <a:path w="795007" h="795007">
                  <a:moveTo>
                    <a:pt x="417375" y="10975"/>
                  </a:moveTo>
                  <a:lnTo>
                    <a:pt x="784033" y="377633"/>
                  </a:lnTo>
                  <a:cubicBezTo>
                    <a:pt x="795007" y="388607"/>
                    <a:pt x="795007" y="406401"/>
                    <a:pt x="784033" y="417375"/>
                  </a:cubicBezTo>
                  <a:lnTo>
                    <a:pt x="417375" y="784033"/>
                  </a:lnTo>
                  <a:cubicBezTo>
                    <a:pt x="406401" y="795007"/>
                    <a:pt x="388607" y="795007"/>
                    <a:pt x="377633" y="784033"/>
                  </a:cubicBezTo>
                  <a:lnTo>
                    <a:pt x="10975" y="417375"/>
                  </a:lnTo>
                  <a:cubicBezTo>
                    <a:pt x="0" y="406401"/>
                    <a:pt x="0" y="388607"/>
                    <a:pt x="10975" y="377633"/>
                  </a:cubicBezTo>
                  <a:lnTo>
                    <a:pt x="377633" y="10975"/>
                  </a:lnTo>
                  <a:cubicBezTo>
                    <a:pt x="388607" y="0"/>
                    <a:pt x="406401" y="0"/>
                    <a:pt x="417375" y="1097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9" name="TextBox 8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5838037" y="2772063"/>
            <a:ext cx="6611927" cy="6611927"/>
            <a:chOff x="0" y="0"/>
            <a:chExt cx="812800" cy="812800"/>
          </a:xfrm>
        </p:grpSpPr>
        <p:sp>
          <p:nvSpPr>
            <p:cNvPr id="91" name="Freeform 91"/>
            <p:cNvSpPr/>
            <p:nvPr/>
          </p:nvSpPr>
          <p:spPr>
            <a:xfrm>
              <a:off x="8896" y="8896"/>
              <a:ext cx="795007" cy="795007"/>
            </a:xfrm>
            <a:custGeom>
              <a:avLst/>
              <a:gdLst/>
              <a:ahLst/>
              <a:cxnLst/>
              <a:rect l="l" t="t" r="r" b="b"/>
              <a:pathLst>
                <a:path w="795007" h="795007">
                  <a:moveTo>
                    <a:pt x="417375" y="10975"/>
                  </a:moveTo>
                  <a:lnTo>
                    <a:pt x="784033" y="377633"/>
                  </a:lnTo>
                  <a:cubicBezTo>
                    <a:pt x="795007" y="388607"/>
                    <a:pt x="795007" y="406401"/>
                    <a:pt x="784033" y="417375"/>
                  </a:cubicBezTo>
                  <a:lnTo>
                    <a:pt x="417375" y="784033"/>
                  </a:lnTo>
                  <a:cubicBezTo>
                    <a:pt x="406401" y="795007"/>
                    <a:pt x="388607" y="795007"/>
                    <a:pt x="377633" y="784033"/>
                  </a:cubicBezTo>
                  <a:lnTo>
                    <a:pt x="10975" y="417375"/>
                  </a:lnTo>
                  <a:cubicBezTo>
                    <a:pt x="0" y="406401"/>
                    <a:pt x="0" y="388607"/>
                    <a:pt x="10975" y="377633"/>
                  </a:cubicBezTo>
                  <a:lnTo>
                    <a:pt x="377633" y="10975"/>
                  </a:lnTo>
                  <a:cubicBezTo>
                    <a:pt x="388607" y="0"/>
                    <a:pt x="406401" y="0"/>
                    <a:pt x="417375" y="10975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id="92" name="TextBox 9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0647373" y="2772063"/>
            <a:ext cx="6611927" cy="6611927"/>
            <a:chOff x="0" y="0"/>
            <a:chExt cx="812800" cy="812800"/>
          </a:xfrm>
        </p:grpSpPr>
        <p:sp>
          <p:nvSpPr>
            <p:cNvPr id="94" name="Freeform 94"/>
            <p:cNvSpPr/>
            <p:nvPr/>
          </p:nvSpPr>
          <p:spPr>
            <a:xfrm>
              <a:off x="8896" y="8896"/>
              <a:ext cx="795007" cy="795007"/>
            </a:xfrm>
            <a:custGeom>
              <a:avLst/>
              <a:gdLst/>
              <a:ahLst/>
              <a:cxnLst/>
              <a:rect l="l" t="t" r="r" b="b"/>
              <a:pathLst>
                <a:path w="795007" h="795007">
                  <a:moveTo>
                    <a:pt x="417375" y="10975"/>
                  </a:moveTo>
                  <a:lnTo>
                    <a:pt x="784033" y="377633"/>
                  </a:lnTo>
                  <a:cubicBezTo>
                    <a:pt x="795007" y="388607"/>
                    <a:pt x="795007" y="406401"/>
                    <a:pt x="784033" y="417375"/>
                  </a:cubicBezTo>
                  <a:lnTo>
                    <a:pt x="417375" y="784033"/>
                  </a:lnTo>
                  <a:cubicBezTo>
                    <a:pt x="406401" y="795007"/>
                    <a:pt x="388607" y="795007"/>
                    <a:pt x="377633" y="784033"/>
                  </a:cubicBezTo>
                  <a:lnTo>
                    <a:pt x="10975" y="417375"/>
                  </a:lnTo>
                  <a:cubicBezTo>
                    <a:pt x="0" y="406401"/>
                    <a:pt x="0" y="388607"/>
                    <a:pt x="10975" y="377633"/>
                  </a:cubicBezTo>
                  <a:lnTo>
                    <a:pt x="377633" y="10975"/>
                  </a:lnTo>
                  <a:cubicBezTo>
                    <a:pt x="388607" y="0"/>
                    <a:pt x="406401" y="0"/>
                    <a:pt x="417375" y="1097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5" name="TextBox 9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96" name="Freeform 96"/>
          <p:cNvSpPr/>
          <p:nvPr/>
        </p:nvSpPr>
        <p:spPr>
          <a:xfrm>
            <a:off x="3598983" y="4047689"/>
            <a:ext cx="1213349" cy="1353635"/>
          </a:xfrm>
          <a:custGeom>
            <a:avLst/>
            <a:gdLst/>
            <a:ahLst/>
            <a:cxnLst/>
            <a:rect l="l" t="t" r="r" b="b"/>
            <a:pathLst>
              <a:path w="1213349" h="1353635">
                <a:moveTo>
                  <a:pt x="0" y="0"/>
                </a:moveTo>
                <a:lnTo>
                  <a:pt x="1213350" y="0"/>
                </a:lnTo>
                <a:lnTo>
                  <a:pt x="1213350" y="1353635"/>
                </a:lnTo>
                <a:lnTo>
                  <a:pt x="0" y="135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7" name="Freeform 97"/>
          <p:cNvSpPr/>
          <p:nvPr/>
        </p:nvSpPr>
        <p:spPr>
          <a:xfrm>
            <a:off x="8446196" y="3977830"/>
            <a:ext cx="1330320" cy="1423495"/>
          </a:xfrm>
          <a:custGeom>
            <a:avLst/>
            <a:gdLst/>
            <a:ahLst/>
            <a:cxnLst/>
            <a:rect l="l" t="t" r="r" b="b"/>
            <a:pathLst>
              <a:path w="1330320" h="1423495">
                <a:moveTo>
                  <a:pt x="0" y="0"/>
                </a:moveTo>
                <a:lnTo>
                  <a:pt x="1330321" y="0"/>
                </a:lnTo>
                <a:lnTo>
                  <a:pt x="1330321" y="1423494"/>
                </a:lnTo>
                <a:lnTo>
                  <a:pt x="0" y="142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8" name="Freeform 98"/>
          <p:cNvSpPr/>
          <p:nvPr/>
        </p:nvSpPr>
        <p:spPr>
          <a:xfrm>
            <a:off x="13478663" y="4176601"/>
            <a:ext cx="1075887" cy="1095811"/>
          </a:xfrm>
          <a:custGeom>
            <a:avLst/>
            <a:gdLst/>
            <a:ahLst/>
            <a:cxnLst/>
            <a:rect l="l" t="t" r="r" b="b"/>
            <a:pathLst>
              <a:path w="1075887" h="1095811">
                <a:moveTo>
                  <a:pt x="0" y="0"/>
                </a:moveTo>
                <a:lnTo>
                  <a:pt x="1075887" y="0"/>
                </a:lnTo>
                <a:lnTo>
                  <a:pt x="1075887" y="1095811"/>
                </a:lnTo>
                <a:lnTo>
                  <a:pt x="0" y="10958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2" name="Group 102"/>
          <p:cNvGrpSpPr/>
          <p:nvPr/>
        </p:nvGrpSpPr>
        <p:grpSpPr>
          <a:xfrm>
            <a:off x="7242400" y="5852324"/>
            <a:ext cx="4086225" cy="1988820"/>
            <a:chOff x="-659553" y="-133350"/>
            <a:chExt cx="5448300" cy="2651759"/>
          </a:xfrm>
        </p:grpSpPr>
        <p:sp>
          <p:nvSpPr>
            <p:cNvPr id="103" name="TextBox 103"/>
            <p:cNvSpPr txBox="1"/>
            <p:nvPr/>
          </p:nvSpPr>
          <p:spPr>
            <a:xfrm>
              <a:off x="0" y="-133350"/>
              <a:ext cx="3751827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80"/>
                </a:lnSpc>
              </a:pPr>
              <a:r>
                <a:rPr lang="en-US" altLang="zh-CN" sz="3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SCID-5-RV</a:t>
              </a:r>
              <a:endParaRPr lang="en-US" altLang="zh-CN" sz="3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-659553" y="959696"/>
              <a:ext cx="5448300" cy="1558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confirm  and assess diagnosis,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ctr">
                <a:lnSpc>
                  <a:spcPts val="3040"/>
                </a:lnSpc>
              </a:pPr>
              <a:r>
                <a:rPr lang="en-US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quirey for month and year</a:t>
              </a:r>
              <a:br>
                <a:rPr lang="en-US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</a:br>
              <a:r>
                <a:rPr lang="en-US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(for LIFE-EAT-3)</a:t>
              </a:r>
              <a:endParaRPr lang="en-US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2798723" y="5852324"/>
            <a:ext cx="2813870" cy="1599040"/>
            <a:chOff x="0" y="-133350"/>
            <a:chExt cx="3751827" cy="2132053"/>
          </a:xfrm>
        </p:grpSpPr>
        <p:sp>
          <p:nvSpPr>
            <p:cNvPr id="106" name="TextBox 106"/>
            <p:cNvSpPr txBox="1"/>
            <p:nvPr/>
          </p:nvSpPr>
          <p:spPr>
            <a:xfrm>
              <a:off x="0" y="-133350"/>
              <a:ext cx="3751827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80"/>
                </a:lnSpc>
              </a:pPr>
              <a:r>
                <a:rPr lang="en-US" altLang="zh-CN" sz="3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NIAS</a:t>
              </a:r>
              <a:endParaRPr lang="en-US" altLang="zh-CN" sz="3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0" y="959843"/>
              <a:ext cx="3751827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0"/>
                </a:lnSpc>
              </a:pPr>
              <a:r>
                <a:rPr lang="en-US" altLang="zh-CN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lifetime investigation,</a:t>
              </a:r>
              <a:endParaRPr lang="en-US" altLang="zh-CN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ctr">
                <a:lnSpc>
                  <a:spcPts val="3040"/>
                </a:lnSpc>
              </a:pPr>
              <a:r>
                <a:rPr lang="en-US" altLang="zh-CN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screening positive cases</a:t>
              </a:r>
              <a:endParaRPr lang="en-US" altLang="zh-CN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2609672" y="5670839"/>
            <a:ext cx="2813870" cy="1599040"/>
            <a:chOff x="0" y="-133350"/>
            <a:chExt cx="3751827" cy="2132053"/>
          </a:xfrm>
        </p:grpSpPr>
        <p:sp>
          <p:nvSpPr>
            <p:cNvPr id="109" name="TextBox 109"/>
            <p:cNvSpPr txBox="1"/>
            <p:nvPr/>
          </p:nvSpPr>
          <p:spPr>
            <a:xfrm>
              <a:off x="0" y="-133350"/>
              <a:ext cx="3751827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80"/>
                </a:lnSpc>
              </a:pPr>
              <a:r>
                <a:rPr lang="en-US" altLang="zh-CN" sz="3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LIFE-EAT-3</a:t>
              </a:r>
              <a:endParaRPr lang="en-US" altLang="zh-CN" sz="3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0" y="959843"/>
              <a:ext cx="3751827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0"/>
                </a:lnSpc>
              </a:pPr>
              <a:r>
                <a:rPr lang="en-US" altLang="zh-CN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assesses the relative severity of disorders</a:t>
              </a:r>
              <a:endParaRPr lang="en-US" altLang="zh-CN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990600" y="419616"/>
            <a:ext cx="12488137" cy="1349493"/>
            <a:chOff x="1560" y="661"/>
            <a:chExt cx="19666" cy="2125"/>
          </a:xfrm>
        </p:grpSpPr>
        <p:grpSp>
          <p:nvGrpSpPr>
            <p:cNvPr id="117" name="Group 112"/>
            <p:cNvGrpSpPr/>
            <p:nvPr/>
          </p:nvGrpSpPr>
          <p:grpSpPr>
            <a:xfrm>
              <a:off x="4064" y="661"/>
              <a:ext cx="17162" cy="2003"/>
              <a:chOff x="0" y="-183831"/>
              <a:chExt cx="14530325" cy="1695474"/>
            </a:xfrm>
          </p:grpSpPr>
          <p:sp>
            <p:nvSpPr>
              <p:cNvPr id="119" name="TextBox 113"/>
              <p:cNvSpPr txBox="1"/>
              <p:nvPr/>
            </p:nvSpPr>
            <p:spPr>
              <a:xfrm>
                <a:off x="0" y="-183831"/>
                <a:ext cx="9186457" cy="169547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9920"/>
                  </a:lnSpc>
                </a:pPr>
                <a:r>
                  <a:rPr lang="en-US" altLang="zh-CN" sz="6000" dirty="0">
                    <a:solidFill>
                      <a:srgbClr val="004AAD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Measures</a:t>
                </a:r>
                <a:endParaRPr lang="en-US" altLang="zh-CN" sz="6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20" name="TextBox 114"/>
              <p:cNvSpPr txBox="1"/>
              <p:nvPr/>
            </p:nvSpPr>
            <p:spPr>
              <a:xfrm>
                <a:off x="5343868" y="424608"/>
                <a:ext cx="9186457" cy="86085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5040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A6A6A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By Compass Li</a:t>
                </a:r>
                <a:endParaRPr lang="en-US" sz="3200" dirty="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pic>
          <p:nvPicPr>
            <p:cNvPr id="118" name="图片 136" descr="仅校徽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0" y="686"/>
              <a:ext cx="2100" cy="2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79763" cy="10287000"/>
            <a:chOff x="0" y="0"/>
            <a:chExt cx="24506350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15022"/>
              <a:chOff x="0" y="0"/>
              <a:chExt cx="4816593" cy="4247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79152" y="630203"/>
              <a:ext cx="456256" cy="45625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53339">
              <a:off x="7583" y="761446"/>
              <a:ext cx="543138" cy="138439"/>
              <a:chOff x="0" y="0"/>
              <a:chExt cx="147751" cy="376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79152" y="3296723"/>
              <a:ext cx="456256" cy="45625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553339">
              <a:off x="7583" y="3427966"/>
              <a:ext cx="543138" cy="138439"/>
              <a:chOff x="0" y="0"/>
              <a:chExt cx="147751" cy="376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79152" y="8629761"/>
              <a:ext cx="456256" cy="45625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553339">
              <a:off x="7583" y="8761004"/>
              <a:ext cx="543138" cy="138439"/>
              <a:chOff x="0" y="0"/>
              <a:chExt cx="147751" cy="376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79152" y="4629982"/>
              <a:ext cx="456256" cy="45625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553339">
              <a:off x="7583" y="4761225"/>
              <a:ext cx="543138" cy="138439"/>
              <a:chOff x="0" y="0"/>
              <a:chExt cx="147751" cy="3766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279152" y="9963021"/>
              <a:ext cx="456256" cy="45625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553339">
              <a:off x="7583" y="10094264"/>
              <a:ext cx="543138" cy="138439"/>
              <a:chOff x="0" y="0"/>
              <a:chExt cx="147751" cy="3766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79152" y="1963463"/>
              <a:ext cx="456256" cy="456256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553339">
              <a:off x="7583" y="2094706"/>
              <a:ext cx="543138" cy="138439"/>
              <a:chOff x="0" y="0"/>
              <a:chExt cx="147751" cy="376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79152" y="5963242"/>
              <a:ext cx="456256" cy="456256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553339">
              <a:off x="7583" y="6094485"/>
              <a:ext cx="543138" cy="138439"/>
              <a:chOff x="0" y="0"/>
              <a:chExt cx="147751" cy="3766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279152" y="11296281"/>
              <a:ext cx="456256" cy="456256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53339">
              <a:off x="7583" y="11427524"/>
              <a:ext cx="543138" cy="138439"/>
              <a:chOff x="0" y="0"/>
              <a:chExt cx="147751" cy="3766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279152" y="7296502"/>
              <a:ext cx="456256" cy="456256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553339">
              <a:off x="7583" y="7427745"/>
              <a:ext cx="543138" cy="138439"/>
              <a:chOff x="0" y="0"/>
              <a:chExt cx="147751" cy="3766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279152" y="12629540"/>
              <a:ext cx="456256" cy="456256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553339">
              <a:off x="7583" y="12760783"/>
              <a:ext cx="543138" cy="138439"/>
              <a:chOff x="0" y="0"/>
              <a:chExt cx="147751" cy="3766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0" y="13500978"/>
              <a:ext cx="24384000" cy="215022"/>
              <a:chOff x="0" y="0"/>
              <a:chExt cx="4816593" cy="42474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24148870" y="0"/>
              <a:ext cx="357480" cy="13716000"/>
              <a:chOff x="0" y="0"/>
              <a:chExt cx="70613" cy="2709333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7061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70613" h="2709333">
                    <a:moveTo>
                      <a:pt x="0" y="0"/>
                    </a:moveTo>
                    <a:lnTo>
                      <a:pt x="70613" y="0"/>
                    </a:lnTo>
                    <a:lnTo>
                      <a:pt x="7061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38100"/>
                <a:ext cx="70613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21623711" y="858331"/>
              <a:ext cx="337709" cy="578975"/>
              <a:chOff x="0" y="0"/>
              <a:chExt cx="796036" cy="1364742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22233628" y="858331"/>
              <a:ext cx="337709" cy="578975"/>
              <a:chOff x="0" y="0"/>
              <a:chExt cx="796036" cy="1364742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22843546" y="858331"/>
              <a:ext cx="337709" cy="578975"/>
              <a:chOff x="0" y="0"/>
              <a:chExt cx="796036" cy="1364742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  <p:sp>
        <p:nvSpPr>
          <p:cNvPr id="88" name="Freeform 88"/>
          <p:cNvSpPr/>
          <p:nvPr>
            <p:custDataLst>
              <p:tags r:id="rId2"/>
            </p:custDataLst>
          </p:nvPr>
        </p:nvSpPr>
        <p:spPr>
          <a:xfrm>
            <a:off x="6817070" y="3609135"/>
            <a:ext cx="4653859" cy="4653859"/>
          </a:xfrm>
          <a:custGeom>
            <a:avLst/>
            <a:gdLst/>
            <a:ahLst/>
            <a:cxnLst/>
            <a:rect l="l" t="t" r="r" b="b"/>
            <a:pathLst>
              <a:path w="6205145" h="6205145">
                <a:moveTo>
                  <a:pt x="0" y="0"/>
                </a:moveTo>
                <a:lnTo>
                  <a:pt x="6205145" y="0"/>
                </a:lnTo>
                <a:lnTo>
                  <a:pt x="6205145" y="6205145"/>
                </a:lnTo>
                <a:lnTo>
                  <a:pt x="0" y="620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3" name="AutoShape 93"/>
          <p:cNvSpPr/>
          <p:nvPr/>
        </p:nvSpPr>
        <p:spPr>
          <a:xfrm flipV="1">
            <a:off x="9329581" y="8432452"/>
            <a:ext cx="0" cy="1293733"/>
          </a:xfrm>
          <a:prstGeom prst="line">
            <a:avLst/>
          </a:prstGeom>
          <a:ln w="38100" cap="flat">
            <a:solidFill>
              <a:srgbClr val="004AAD"/>
            </a:solidFill>
            <a:prstDash val="sysDash"/>
            <a:headEnd type="oval" w="lg" len="lg"/>
            <a:tailEnd type="oval" w="lg" len="lg"/>
          </a:ln>
        </p:spPr>
      </p:sp>
      <p:sp>
        <p:nvSpPr>
          <p:cNvPr id="94" name="AutoShape 94"/>
          <p:cNvSpPr/>
          <p:nvPr>
            <p:custDataLst>
              <p:tags r:id="rId5"/>
            </p:custDataLst>
          </p:nvPr>
        </p:nvSpPr>
        <p:spPr>
          <a:xfrm flipV="1">
            <a:off x="9329581" y="2145944"/>
            <a:ext cx="0" cy="1293733"/>
          </a:xfrm>
          <a:prstGeom prst="line">
            <a:avLst/>
          </a:prstGeom>
          <a:ln w="38100" cap="flat">
            <a:solidFill>
              <a:srgbClr val="004AAD"/>
            </a:solidFill>
            <a:prstDash val="sysDash"/>
            <a:headEnd type="oval" w="lg" len="lg"/>
            <a:tailEnd type="oval" w="lg" len="lg"/>
          </a:ln>
        </p:spPr>
      </p:sp>
      <p:sp>
        <p:nvSpPr>
          <p:cNvPr id="95" name="AutoShape 95"/>
          <p:cNvSpPr/>
          <p:nvPr>
            <p:custDataLst>
              <p:tags r:id="rId6"/>
            </p:custDataLst>
          </p:nvPr>
        </p:nvSpPr>
        <p:spPr>
          <a:xfrm flipH="1">
            <a:off x="1028700" y="5611385"/>
            <a:ext cx="6018742" cy="0"/>
          </a:xfrm>
          <a:prstGeom prst="line">
            <a:avLst/>
          </a:prstGeom>
          <a:ln w="38100" cap="flat">
            <a:solidFill>
              <a:srgbClr val="004AAD"/>
            </a:solidFill>
            <a:prstDash val="sysDash"/>
            <a:headEnd type="oval" w="lg" len="lg"/>
            <a:tailEnd type="oval" w="lg" len="lg"/>
          </a:ln>
        </p:spPr>
      </p:sp>
      <p:grpSp>
        <p:nvGrpSpPr>
          <p:cNvPr id="96" name="Group 96"/>
          <p:cNvGrpSpPr/>
          <p:nvPr>
            <p:custDataLst>
              <p:tags r:id="rId7"/>
            </p:custDataLst>
          </p:nvPr>
        </p:nvGrpSpPr>
        <p:grpSpPr>
          <a:xfrm rot="-10800000">
            <a:off x="1028700" y="2562695"/>
            <a:ext cx="5881252" cy="2434737"/>
            <a:chOff x="0" y="0"/>
            <a:chExt cx="1548972" cy="641248"/>
          </a:xfrm>
        </p:grpSpPr>
        <p:sp>
          <p:nvSpPr>
            <p:cNvPr id="97" name="Freeform 97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548972" cy="641248"/>
            </a:xfrm>
            <a:custGeom>
              <a:avLst/>
              <a:gdLst/>
              <a:ahLst/>
              <a:cxnLst/>
              <a:rect l="l" t="t" r="r" b="b"/>
              <a:pathLst>
                <a:path w="1548972" h="641248">
                  <a:moveTo>
                    <a:pt x="0" y="0"/>
                  </a:moveTo>
                  <a:lnTo>
                    <a:pt x="1548972" y="0"/>
                  </a:lnTo>
                  <a:lnTo>
                    <a:pt x="1548972" y="641248"/>
                  </a:lnTo>
                  <a:lnTo>
                    <a:pt x="0" y="641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98" name="TextBox 98"/>
            <p:cNvSpPr txBox="1"/>
            <p:nvPr/>
          </p:nvSpPr>
          <p:spPr>
            <a:xfrm>
              <a:off x="0" y="-38100"/>
              <a:ext cx="1548972" cy="679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99" name="Group 99"/>
          <p:cNvGrpSpPr/>
          <p:nvPr>
            <p:custDataLst>
              <p:tags r:id="rId9"/>
            </p:custDataLst>
          </p:nvPr>
        </p:nvGrpSpPr>
        <p:grpSpPr>
          <a:xfrm rot="-10800000">
            <a:off x="6772462" y="2562695"/>
            <a:ext cx="274980" cy="2434737"/>
            <a:chOff x="0" y="0"/>
            <a:chExt cx="72423" cy="641248"/>
          </a:xfrm>
        </p:grpSpPr>
        <p:sp>
          <p:nvSpPr>
            <p:cNvPr id="100" name="Freeform 100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72423" cy="641248"/>
            </a:xfrm>
            <a:custGeom>
              <a:avLst/>
              <a:gdLst/>
              <a:ahLst/>
              <a:cxnLst/>
              <a:rect l="l" t="t" r="r" b="b"/>
              <a:pathLst>
                <a:path w="72423" h="641248">
                  <a:moveTo>
                    <a:pt x="0" y="0"/>
                  </a:moveTo>
                  <a:lnTo>
                    <a:pt x="72423" y="0"/>
                  </a:lnTo>
                  <a:lnTo>
                    <a:pt x="72423" y="641248"/>
                  </a:lnTo>
                  <a:lnTo>
                    <a:pt x="0" y="64124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1" name="TextBox 101"/>
            <p:cNvSpPr txBox="1"/>
            <p:nvPr/>
          </p:nvSpPr>
          <p:spPr>
            <a:xfrm>
              <a:off x="0" y="-38100"/>
              <a:ext cx="72423" cy="679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02" name="Group 102"/>
          <p:cNvGrpSpPr/>
          <p:nvPr>
            <p:custDataLst>
              <p:tags r:id="rId11"/>
            </p:custDataLst>
          </p:nvPr>
        </p:nvGrpSpPr>
        <p:grpSpPr>
          <a:xfrm>
            <a:off x="1223452" y="2750436"/>
            <a:ext cx="5413932" cy="2010361"/>
            <a:chOff x="0" y="-161925"/>
            <a:chExt cx="7218576" cy="2680481"/>
          </a:xfrm>
        </p:grpSpPr>
        <p:sp>
          <p:nvSpPr>
            <p:cNvPr id="103" name="TextBox 103"/>
            <p:cNvSpPr txBox="1"/>
            <p:nvPr>
              <p:custDataLst>
                <p:tags r:id="rId12"/>
              </p:custDataLst>
            </p:nvPr>
          </p:nvSpPr>
          <p:spPr>
            <a:xfrm>
              <a:off x="0" y="-133350"/>
              <a:ext cx="7218576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080"/>
                </a:lnSpc>
              </a:pPr>
              <a:r>
                <a:rPr lang="en-US" altLang="zh-CN" sz="3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Screening</a:t>
              </a:r>
              <a:endParaRPr lang="en-US" altLang="zh-CN" sz="3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4" name="TextBox 104"/>
            <p:cNvSpPr txBox="1"/>
            <p:nvPr>
              <p:custDataLst>
                <p:tags r:id="rId13"/>
              </p:custDataLst>
            </p:nvPr>
          </p:nvSpPr>
          <p:spPr>
            <a:xfrm>
              <a:off x="321080" y="959843"/>
              <a:ext cx="6897496" cy="1558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4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Online survey: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ts val="304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   NIAS questionnaire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ts val="304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   Single-item ED diagnosis confirmation: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5" name="TextBox 105"/>
            <p:cNvSpPr txBox="1"/>
            <p:nvPr>
              <p:custDataLst>
                <p:tags r:id="rId14"/>
              </p:custDataLst>
            </p:nvPr>
          </p:nvSpPr>
          <p:spPr>
            <a:xfrm>
              <a:off x="0" y="-161925"/>
              <a:ext cx="1428066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720"/>
                </a:lnSpc>
              </a:pPr>
              <a:r>
                <a:rPr lang="en-US" sz="420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01</a:t>
              </a:r>
              <a:endParaRPr lang="en-US" sz="420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106" name="AutoShape 106"/>
          <p:cNvSpPr/>
          <p:nvPr>
            <p:custDataLst>
              <p:tags r:id="rId15"/>
            </p:custDataLst>
          </p:nvPr>
        </p:nvSpPr>
        <p:spPr>
          <a:xfrm flipH="1">
            <a:off x="11240558" y="5630435"/>
            <a:ext cx="6018742" cy="0"/>
          </a:xfrm>
          <a:prstGeom prst="line">
            <a:avLst/>
          </a:prstGeom>
          <a:ln w="38100" cap="flat">
            <a:solidFill>
              <a:srgbClr val="004AAD"/>
            </a:solidFill>
            <a:prstDash val="sysDash"/>
            <a:headEnd type="oval" w="lg" len="lg"/>
            <a:tailEnd type="oval" w="lg" len="lg"/>
          </a:ln>
        </p:spPr>
      </p:sp>
      <p:grpSp>
        <p:nvGrpSpPr>
          <p:cNvPr id="107" name="Group 107"/>
          <p:cNvGrpSpPr/>
          <p:nvPr>
            <p:custDataLst>
              <p:tags r:id="rId16"/>
            </p:custDataLst>
          </p:nvPr>
        </p:nvGrpSpPr>
        <p:grpSpPr>
          <a:xfrm rot="-10800000">
            <a:off x="1028700" y="6309589"/>
            <a:ext cx="6018742" cy="2434737"/>
            <a:chOff x="0" y="0"/>
            <a:chExt cx="8024989" cy="3246316"/>
          </a:xfrm>
        </p:grpSpPr>
        <p:grpSp>
          <p:nvGrpSpPr>
            <p:cNvPr id="108" name="Group 108"/>
            <p:cNvGrpSpPr/>
            <p:nvPr/>
          </p:nvGrpSpPr>
          <p:grpSpPr>
            <a:xfrm>
              <a:off x="183320" y="0"/>
              <a:ext cx="7841669" cy="3246316"/>
              <a:chOff x="0" y="0"/>
              <a:chExt cx="1548972" cy="641248"/>
            </a:xfrm>
          </p:grpSpPr>
          <p:sp>
            <p:nvSpPr>
              <p:cNvPr id="109" name="Freeform 109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1548972" cy="641248"/>
              </a:xfrm>
              <a:custGeom>
                <a:avLst/>
                <a:gdLst/>
                <a:ahLst/>
                <a:cxnLst/>
                <a:rect l="l" t="t" r="r" b="b"/>
                <a:pathLst>
                  <a:path w="1548972" h="641248">
                    <a:moveTo>
                      <a:pt x="0" y="0"/>
                    </a:moveTo>
                    <a:lnTo>
                      <a:pt x="1548972" y="0"/>
                    </a:lnTo>
                    <a:lnTo>
                      <a:pt x="1548972" y="641248"/>
                    </a:lnTo>
                    <a:lnTo>
                      <a:pt x="0" y="6412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4AAD"/>
                </a:solidFill>
                <a:prstDash val="solid"/>
                <a:miter/>
              </a:ln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38100"/>
                <a:ext cx="1548972" cy="679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0" y="0"/>
              <a:ext cx="366639" cy="3246316"/>
              <a:chOff x="0" y="0"/>
              <a:chExt cx="72423" cy="641248"/>
            </a:xfrm>
          </p:grpSpPr>
          <p:sp>
            <p:nvSpPr>
              <p:cNvPr id="112" name="Freeform 112"/>
              <p:cNvSpPr/>
              <p:nvPr>
                <p:custDataLst>
                  <p:tags r:id="rId18"/>
                </p:custDataLst>
              </p:nvPr>
            </p:nvSpPr>
            <p:spPr>
              <a:xfrm>
                <a:off x="0" y="0"/>
                <a:ext cx="72423" cy="641248"/>
              </a:xfrm>
              <a:custGeom>
                <a:avLst/>
                <a:gdLst/>
                <a:ahLst/>
                <a:cxnLst/>
                <a:rect l="l" t="t" r="r" b="b"/>
                <a:pathLst>
                  <a:path w="72423" h="641248">
                    <a:moveTo>
                      <a:pt x="0" y="0"/>
                    </a:moveTo>
                    <a:lnTo>
                      <a:pt x="72423" y="0"/>
                    </a:lnTo>
                    <a:lnTo>
                      <a:pt x="72423" y="641248"/>
                    </a:lnTo>
                    <a:lnTo>
                      <a:pt x="0" y="641248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38100"/>
                <a:ext cx="72423" cy="679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114" name="TextBox 114"/>
            <p:cNvSpPr txBox="1"/>
            <p:nvPr>
              <p:custDataLst>
                <p:tags r:id="rId19"/>
              </p:custDataLst>
            </p:nvPr>
          </p:nvSpPr>
          <p:spPr>
            <a:xfrm rot="-10800000">
              <a:off x="546743" y="2062756"/>
              <a:ext cx="7218576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080"/>
                </a:lnSpc>
              </a:pPr>
              <a:r>
                <a:rPr lang="en-US" altLang="zh-CN" sz="3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Compensation</a:t>
              </a:r>
              <a:endParaRPr lang="en-US" altLang="zh-CN" sz="3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15" name="TextBox 115"/>
            <p:cNvSpPr txBox="1"/>
            <p:nvPr>
              <p:custDataLst>
                <p:tags r:id="rId20"/>
              </p:custDataLst>
            </p:nvPr>
          </p:nvSpPr>
          <p:spPr>
            <a:xfrm rot="10800000">
              <a:off x="647496" y="720858"/>
              <a:ext cx="6919941" cy="5190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3040"/>
                </a:lnSpc>
                <a:defRPr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charset="-122"/>
                </a:rPr>
                <a:t>$20 payment or course credit</a:t>
              </a:r>
              <a:endParaRPr lang="en-US" altLang="zh-CN" dirty="0">
                <a:sym typeface="微软雅黑" panose="020B0503020204020204" charset="-122"/>
              </a:endParaRPr>
            </a:p>
          </p:txBody>
        </p:sp>
        <p:sp>
          <p:nvSpPr>
            <p:cNvPr id="116" name="TextBox 116"/>
            <p:cNvSpPr txBox="1"/>
            <p:nvPr>
              <p:custDataLst>
                <p:tags r:id="rId21"/>
              </p:custDataLst>
            </p:nvPr>
          </p:nvSpPr>
          <p:spPr>
            <a:xfrm rot="-10800000">
              <a:off x="6337253" y="1988249"/>
              <a:ext cx="1428066" cy="114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720"/>
                </a:lnSpc>
              </a:pPr>
              <a:r>
                <a:rPr lang="en-US" sz="420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04</a:t>
              </a:r>
              <a:endParaRPr lang="en-US" sz="420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17" name="Group 117"/>
          <p:cNvGrpSpPr/>
          <p:nvPr>
            <p:custDataLst>
              <p:tags r:id="rId22"/>
            </p:custDataLst>
          </p:nvPr>
        </p:nvGrpSpPr>
        <p:grpSpPr>
          <a:xfrm rot="-10800000">
            <a:off x="11240559" y="2562695"/>
            <a:ext cx="6018741" cy="2468133"/>
            <a:chOff x="0" y="-44528"/>
            <a:chExt cx="8024988" cy="3290844"/>
          </a:xfrm>
        </p:grpSpPr>
        <p:grpSp>
          <p:nvGrpSpPr>
            <p:cNvPr id="118" name="Group 118"/>
            <p:cNvGrpSpPr/>
            <p:nvPr/>
          </p:nvGrpSpPr>
          <p:grpSpPr>
            <a:xfrm rot="-10800000">
              <a:off x="0" y="0"/>
              <a:ext cx="7841669" cy="3246316"/>
              <a:chOff x="0" y="0"/>
              <a:chExt cx="1548972" cy="641248"/>
            </a:xfrm>
          </p:grpSpPr>
          <p:sp>
            <p:nvSpPr>
              <p:cNvPr id="119" name="Freeform 119"/>
              <p:cNvSpPr/>
              <p:nvPr>
                <p:custDataLst>
                  <p:tags r:id="rId23"/>
                </p:custDataLst>
              </p:nvPr>
            </p:nvSpPr>
            <p:spPr>
              <a:xfrm>
                <a:off x="0" y="0"/>
                <a:ext cx="1548972" cy="641248"/>
              </a:xfrm>
              <a:custGeom>
                <a:avLst/>
                <a:gdLst/>
                <a:ahLst/>
                <a:cxnLst/>
                <a:rect l="l" t="t" r="r" b="b"/>
                <a:pathLst>
                  <a:path w="1548972" h="641248">
                    <a:moveTo>
                      <a:pt x="0" y="0"/>
                    </a:moveTo>
                    <a:lnTo>
                      <a:pt x="1548972" y="0"/>
                    </a:lnTo>
                    <a:lnTo>
                      <a:pt x="1548972" y="641248"/>
                    </a:lnTo>
                    <a:lnTo>
                      <a:pt x="0" y="6412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4AAD"/>
                </a:solidFill>
                <a:prstDash val="solid"/>
                <a:miter/>
              </a:ln>
            </p:spPr>
          </p:sp>
          <p:sp>
            <p:nvSpPr>
              <p:cNvPr id="120" name="TextBox 120"/>
              <p:cNvSpPr txBox="1"/>
              <p:nvPr/>
            </p:nvSpPr>
            <p:spPr>
              <a:xfrm>
                <a:off x="0" y="-38100"/>
                <a:ext cx="1548972" cy="679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 rot="-10800000">
              <a:off x="7658349" y="0"/>
              <a:ext cx="366639" cy="3246316"/>
              <a:chOff x="0" y="0"/>
              <a:chExt cx="72423" cy="641248"/>
            </a:xfrm>
          </p:grpSpPr>
          <p:sp>
            <p:nvSpPr>
              <p:cNvPr id="122" name="Freeform 122"/>
              <p:cNvSpPr/>
              <p:nvPr>
                <p:custDataLst>
                  <p:tags r:id="rId24"/>
                </p:custDataLst>
              </p:nvPr>
            </p:nvSpPr>
            <p:spPr>
              <a:xfrm>
                <a:off x="0" y="0"/>
                <a:ext cx="72423" cy="641248"/>
              </a:xfrm>
              <a:custGeom>
                <a:avLst/>
                <a:gdLst/>
                <a:ahLst/>
                <a:cxnLst/>
                <a:rect l="l" t="t" r="r" b="b"/>
                <a:pathLst>
                  <a:path w="72423" h="641248">
                    <a:moveTo>
                      <a:pt x="0" y="0"/>
                    </a:moveTo>
                    <a:lnTo>
                      <a:pt x="72423" y="0"/>
                    </a:lnTo>
                    <a:lnTo>
                      <a:pt x="72423" y="641248"/>
                    </a:lnTo>
                    <a:lnTo>
                      <a:pt x="0" y="641248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23" name="TextBox 123"/>
              <p:cNvSpPr txBox="1"/>
              <p:nvPr/>
            </p:nvSpPr>
            <p:spPr>
              <a:xfrm>
                <a:off x="0" y="-38100"/>
                <a:ext cx="72423" cy="679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124" name="TextBox 124"/>
            <p:cNvSpPr txBox="1"/>
            <p:nvPr>
              <p:custDataLst>
                <p:tags r:id="rId25"/>
              </p:custDataLst>
            </p:nvPr>
          </p:nvSpPr>
          <p:spPr>
            <a:xfrm rot="-10800000">
              <a:off x="350960" y="2033969"/>
              <a:ext cx="7218576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080"/>
                </a:lnSpc>
              </a:pPr>
              <a:r>
                <a:rPr lang="en-US" altLang="zh-CN" sz="3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Eligibility Assessment</a:t>
              </a:r>
              <a:endParaRPr lang="en-US" altLang="zh-CN" sz="3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25" name="TextBox 125"/>
            <p:cNvSpPr txBox="1"/>
            <p:nvPr>
              <p:custDataLst>
                <p:tags r:id="rId26"/>
              </p:custDataLst>
            </p:nvPr>
          </p:nvSpPr>
          <p:spPr>
            <a:xfrm rot="10800000">
              <a:off x="514235" y="-44528"/>
              <a:ext cx="6887661" cy="20785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3040"/>
                </a:lnSpc>
                <a:defRPr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charset="-122"/>
                </a:rPr>
                <a:t>SCID-5-RV interview (conducted by PEK):</a:t>
              </a:r>
              <a:endParaRPr lang="en-US" altLang="zh-CN" dirty="0">
                <a:sym typeface="微软雅黑" panose="020B0503020204020204" charset="-122"/>
              </a:endParaRPr>
            </a:p>
            <a:p>
              <a:r>
                <a:rPr lang="en-US" altLang="zh-CN" dirty="0">
                  <a:sym typeface="微软雅黑" panose="020B0503020204020204" charset="-122"/>
                </a:rPr>
                <a:t>    Confirmed ARFID + subsequent ED diagnosis</a:t>
              </a:r>
              <a:endParaRPr lang="en-US" altLang="zh-CN" dirty="0">
                <a:sym typeface="微软雅黑" panose="020B0503020204020204" charset="-122"/>
              </a:endParaRPr>
            </a:p>
            <a:p>
              <a:r>
                <a:rPr lang="en-US" altLang="zh-CN" dirty="0">
                  <a:sym typeface="微软雅黑" panose="020B0503020204020204" charset="-122"/>
                </a:rPr>
                <a:t>    Recorded exact ages of onset</a:t>
              </a:r>
              <a:endParaRPr lang="en-US" altLang="zh-CN" dirty="0">
                <a:sym typeface="微软雅黑" panose="020B0503020204020204" charset="-122"/>
              </a:endParaRPr>
            </a:p>
          </p:txBody>
        </p:sp>
        <p:sp>
          <p:nvSpPr>
            <p:cNvPr id="126" name="TextBox 126"/>
            <p:cNvSpPr txBox="1"/>
            <p:nvPr>
              <p:custDataLst>
                <p:tags r:id="rId27"/>
              </p:custDataLst>
            </p:nvPr>
          </p:nvSpPr>
          <p:spPr>
            <a:xfrm rot="-10800000">
              <a:off x="183320" y="1988249"/>
              <a:ext cx="1428066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420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02</a:t>
              </a:r>
              <a:endParaRPr lang="en-US" sz="420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27" name="Group 127"/>
          <p:cNvGrpSpPr/>
          <p:nvPr>
            <p:custDataLst>
              <p:tags r:id="rId28"/>
            </p:custDataLst>
          </p:nvPr>
        </p:nvGrpSpPr>
        <p:grpSpPr>
          <a:xfrm rot="-10800000">
            <a:off x="11240559" y="6309589"/>
            <a:ext cx="6018741" cy="2434737"/>
            <a:chOff x="0" y="0"/>
            <a:chExt cx="8024988" cy="3246316"/>
          </a:xfrm>
        </p:grpSpPr>
        <p:grpSp>
          <p:nvGrpSpPr>
            <p:cNvPr id="128" name="Group 128"/>
            <p:cNvGrpSpPr/>
            <p:nvPr/>
          </p:nvGrpSpPr>
          <p:grpSpPr>
            <a:xfrm rot="-10800000">
              <a:off x="0" y="0"/>
              <a:ext cx="7841669" cy="3246316"/>
              <a:chOff x="0" y="0"/>
              <a:chExt cx="1548972" cy="641248"/>
            </a:xfrm>
          </p:grpSpPr>
          <p:sp>
            <p:nvSpPr>
              <p:cNvPr id="129" name="Freeform 129"/>
              <p:cNvSpPr/>
              <p:nvPr>
                <p:custDataLst>
                  <p:tags r:id="rId29"/>
                </p:custDataLst>
              </p:nvPr>
            </p:nvSpPr>
            <p:spPr>
              <a:xfrm>
                <a:off x="0" y="0"/>
                <a:ext cx="1548972" cy="641248"/>
              </a:xfrm>
              <a:custGeom>
                <a:avLst/>
                <a:gdLst/>
                <a:ahLst/>
                <a:cxnLst/>
                <a:rect l="l" t="t" r="r" b="b"/>
                <a:pathLst>
                  <a:path w="1548972" h="641248">
                    <a:moveTo>
                      <a:pt x="0" y="0"/>
                    </a:moveTo>
                    <a:lnTo>
                      <a:pt x="1548972" y="0"/>
                    </a:lnTo>
                    <a:lnTo>
                      <a:pt x="1548972" y="641248"/>
                    </a:lnTo>
                    <a:lnTo>
                      <a:pt x="0" y="6412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4AAD"/>
                </a:solidFill>
                <a:prstDash val="solid"/>
                <a:miter/>
              </a:ln>
            </p:spPr>
          </p:sp>
          <p:sp>
            <p:nvSpPr>
              <p:cNvPr id="130" name="TextBox 130"/>
              <p:cNvSpPr txBox="1"/>
              <p:nvPr/>
            </p:nvSpPr>
            <p:spPr>
              <a:xfrm>
                <a:off x="0" y="-38100"/>
                <a:ext cx="1548972" cy="679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 rot="-10800000">
              <a:off x="7658349" y="0"/>
              <a:ext cx="366639" cy="3246316"/>
              <a:chOff x="0" y="0"/>
              <a:chExt cx="72423" cy="641248"/>
            </a:xfrm>
          </p:grpSpPr>
          <p:sp>
            <p:nvSpPr>
              <p:cNvPr id="132" name="Freeform 132"/>
              <p:cNvSpPr/>
              <p:nvPr>
                <p:custDataLst>
                  <p:tags r:id="rId30"/>
                </p:custDataLst>
              </p:nvPr>
            </p:nvSpPr>
            <p:spPr>
              <a:xfrm>
                <a:off x="0" y="0"/>
                <a:ext cx="72423" cy="641248"/>
              </a:xfrm>
              <a:custGeom>
                <a:avLst/>
                <a:gdLst/>
                <a:ahLst/>
                <a:cxnLst/>
                <a:rect l="l" t="t" r="r" b="b"/>
                <a:pathLst>
                  <a:path w="72423" h="641248">
                    <a:moveTo>
                      <a:pt x="0" y="0"/>
                    </a:moveTo>
                    <a:lnTo>
                      <a:pt x="72423" y="0"/>
                    </a:lnTo>
                    <a:lnTo>
                      <a:pt x="72423" y="641248"/>
                    </a:lnTo>
                    <a:lnTo>
                      <a:pt x="0" y="641248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33" name="TextBox 133"/>
              <p:cNvSpPr txBox="1"/>
              <p:nvPr/>
            </p:nvSpPr>
            <p:spPr>
              <a:xfrm>
                <a:off x="0" y="-38100"/>
                <a:ext cx="72423" cy="6793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134" name="TextBox 134"/>
            <p:cNvSpPr txBox="1"/>
            <p:nvPr>
              <p:custDataLst>
                <p:tags r:id="rId31"/>
              </p:custDataLst>
            </p:nvPr>
          </p:nvSpPr>
          <p:spPr>
            <a:xfrm rot="-10800000">
              <a:off x="183320" y="2062756"/>
              <a:ext cx="7218576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080"/>
                </a:lnSpc>
              </a:pPr>
              <a:r>
                <a:rPr lang="en-US" altLang="zh-CN" sz="3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Symptom Tracking</a:t>
              </a:r>
              <a:endParaRPr lang="en-US" altLang="zh-CN" sz="3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35" name="TextBox 135"/>
            <p:cNvSpPr txBox="1"/>
            <p:nvPr>
              <p:custDataLst>
                <p:tags r:id="rId32"/>
              </p:custDataLst>
            </p:nvPr>
          </p:nvSpPr>
          <p:spPr>
            <a:xfrm rot="10800000">
              <a:off x="441063" y="50298"/>
              <a:ext cx="6960833" cy="20785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3040"/>
                </a:lnSpc>
                <a:defRPr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en-US" altLang="zh-CN" dirty="0">
                  <a:sym typeface="微软雅黑" panose="020B0503020204020204" charset="-122"/>
                </a:rPr>
                <a:t>    LIFE-EAT-3 interview:</a:t>
              </a:r>
              <a:endParaRPr lang="en-US" altLang="zh-CN" dirty="0">
                <a:sym typeface="微软雅黑" panose="020B0503020204020204" charset="-122"/>
              </a:endParaRPr>
            </a:p>
            <a:p>
              <a:r>
                <a:rPr lang="en-US" altLang="zh-CN" dirty="0">
                  <a:sym typeface="微软雅黑" panose="020B0503020204020204" charset="-122"/>
                </a:rPr>
                <a:t>        Mapped progression from ARFID to ED</a:t>
              </a:r>
              <a:endParaRPr lang="en-US" altLang="zh-CN" dirty="0">
                <a:sym typeface="微软雅黑" panose="020B0503020204020204" charset="-122"/>
              </a:endParaRPr>
            </a:p>
            <a:p>
              <a:r>
                <a:rPr lang="en-US" altLang="zh-CN" dirty="0">
                  <a:sym typeface="微软雅黑" panose="020B0503020204020204" charset="-122"/>
                </a:rPr>
                <a:t>        Assessed 12 cognitive/behavioral symptoms</a:t>
              </a:r>
              <a:endParaRPr lang="en-US" altLang="zh-CN" dirty="0">
                <a:sym typeface="微软雅黑" panose="020B0503020204020204" charset="-122"/>
              </a:endParaRPr>
            </a:p>
          </p:txBody>
        </p:sp>
        <p:sp>
          <p:nvSpPr>
            <p:cNvPr id="136" name="TextBox 136"/>
            <p:cNvSpPr txBox="1"/>
            <p:nvPr>
              <p:custDataLst>
                <p:tags r:id="rId33"/>
              </p:custDataLst>
            </p:nvPr>
          </p:nvSpPr>
          <p:spPr>
            <a:xfrm rot="-10800000">
              <a:off x="183320" y="1988249"/>
              <a:ext cx="1428066" cy="114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420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03</a:t>
              </a:r>
              <a:endParaRPr lang="en-US" sz="420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990600" y="419616"/>
            <a:ext cx="12604977" cy="1424722"/>
            <a:chOff x="1560" y="661"/>
            <a:chExt cx="19850" cy="2243"/>
          </a:xfrm>
        </p:grpSpPr>
        <p:grpSp>
          <p:nvGrpSpPr>
            <p:cNvPr id="143" name="Group 112"/>
            <p:cNvGrpSpPr/>
            <p:nvPr/>
          </p:nvGrpSpPr>
          <p:grpSpPr>
            <a:xfrm>
              <a:off x="4064" y="661"/>
              <a:ext cx="17346" cy="2243"/>
              <a:chOff x="0" y="-183831"/>
              <a:chExt cx="14686107" cy="1899182"/>
            </a:xfrm>
          </p:grpSpPr>
          <p:sp>
            <p:nvSpPr>
              <p:cNvPr id="145" name="TextBox 113"/>
              <p:cNvSpPr txBox="1"/>
              <p:nvPr/>
            </p:nvSpPr>
            <p:spPr>
              <a:xfrm>
                <a:off x="0" y="-183831"/>
                <a:ext cx="9186457" cy="18991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9920"/>
                  </a:lnSpc>
                </a:pPr>
                <a:r>
                  <a:rPr lang="en-US" altLang="zh-CN" sz="6000" dirty="0">
                    <a:solidFill>
                      <a:srgbClr val="004AAD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Procedure</a:t>
                </a:r>
                <a:endParaRPr lang="en-US" altLang="zh-CN" sz="6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46" name="TextBox 114"/>
              <p:cNvSpPr txBox="1"/>
              <p:nvPr/>
            </p:nvSpPr>
            <p:spPr>
              <a:xfrm>
                <a:off x="5499650" y="545653"/>
                <a:ext cx="9186457" cy="86085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5040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A6A6A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By Compass Li </a:t>
                </a:r>
                <a:endParaRPr lang="zh-CN" altLang="en-US" sz="3200" dirty="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pic>
          <p:nvPicPr>
            <p:cNvPr id="144" name="图片 136" descr="仅校徽"/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560" y="686"/>
              <a:ext cx="2100" cy="2100"/>
            </a:xfrm>
            <a:prstGeom prst="rect">
              <a:avLst/>
            </a:prstGeom>
          </p:spPr>
        </p:pic>
      </p:grpSp>
      <p:pic>
        <p:nvPicPr>
          <p:cNvPr id="137" name="图片 136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74119" y="4963409"/>
            <a:ext cx="4145996" cy="1863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79763" cy="10287000"/>
            <a:chOff x="0" y="0"/>
            <a:chExt cx="24506350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15022"/>
              <a:chOff x="0" y="0"/>
              <a:chExt cx="4816593" cy="4247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79152" y="630203"/>
              <a:ext cx="456256" cy="45625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53339">
              <a:off x="7583" y="761446"/>
              <a:ext cx="543138" cy="138439"/>
              <a:chOff x="0" y="0"/>
              <a:chExt cx="147751" cy="376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79152" y="3296723"/>
              <a:ext cx="456256" cy="45625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553339">
              <a:off x="7583" y="3427966"/>
              <a:ext cx="543138" cy="138439"/>
              <a:chOff x="0" y="0"/>
              <a:chExt cx="147751" cy="376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79152" y="8629761"/>
              <a:ext cx="456256" cy="45625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553339">
              <a:off x="7583" y="8761004"/>
              <a:ext cx="543138" cy="138439"/>
              <a:chOff x="0" y="0"/>
              <a:chExt cx="147751" cy="376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79152" y="4629982"/>
              <a:ext cx="456256" cy="45625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553339">
              <a:off x="7583" y="4761225"/>
              <a:ext cx="543138" cy="138439"/>
              <a:chOff x="0" y="0"/>
              <a:chExt cx="147751" cy="3766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279152" y="9963021"/>
              <a:ext cx="456256" cy="45625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553339">
              <a:off x="7583" y="10094264"/>
              <a:ext cx="543138" cy="138439"/>
              <a:chOff x="0" y="0"/>
              <a:chExt cx="147751" cy="3766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79152" y="1963463"/>
              <a:ext cx="456256" cy="456256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553339">
              <a:off x="7583" y="2094706"/>
              <a:ext cx="543138" cy="138439"/>
              <a:chOff x="0" y="0"/>
              <a:chExt cx="147751" cy="376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79152" y="5963242"/>
              <a:ext cx="456256" cy="456256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553339">
              <a:off x="7583" y="6094485"/>
              <a:ext cx="543138" cy="138439"/>
              <a:chOff x="0" y="0"/>
              <a:chExt cx="147751" cy="3766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279152" y="11296281"/>
              <a:ext cx="456256" cy="456256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53339">
              <a:off x="7583" y="11427524"/>
              <a:ext cx="543138" cy="138439"/>
              <a:chOff x="0" y="0"/>
              <a:chExt cx="147751" cy="3766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279152" y="7296502"/>
              <a:ext cx="456256" cy="456256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553339">
              <a:off x="7583" y="7427745"/>
              <a:ext cx="543138" cy="138439"/>
              <a:chOff x="0" y="0"/>
              <a:chExt cx="147751" cy="3766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279152" y="12629540"/>
              <a:ext cx="456256" cy="456256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553339">
              <a:off x="7583" y="12760783"/>
              <a:ext cx="543138" cy="138439"/>
              <a:chOff x="0" y="0"/>
              <a:chExt cx="147751" cy="3766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0" y="13500978"/>
              <a:ext cx="24384000" cy="215022"/>
              <a:chOff x="0" y="0"/>
              <a:chExt cx="4816593" cy="42474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24148870" y="0"/>
              <a:ext cx="357480" cy="13716000"/>
              <a:chOff x="0" y="0"/>
              <a:chExt cx="70613" cy="2709333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7061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70613" h="2709333">
                    <a:moveTo>
                      <a:pt x="0" y="0"/>
                    </a:moveTo>
                    <a:lnTo>
                      <a:pt x="70613" y="0"/>
                    </a:lnTo>
                    <a:lnTo>
                      <a:pt x="7061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38100"/>
                <a:ext cx="70613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21623711" y="858331"/>
              <a:ext cx="337709" cy="578975"/>
              <a:chOff x="0" y="0"/>
              <a:chExt cx="796036" cy="1364742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22233628" y="858331"/>
              <a:ext cx="337709" cy="578975"/>
              <a:chOff x="0" y="0"/>
              <a:chExt cx="796036" cy="1364742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22843546" y="858331"/>
              <a:ext cx="337709" cy="578975"/>
              <a:chOff x="0" y="0"/>
              <a:chExt cx="796036" cy="1364742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  <p:grpSp>
        <p:nvGrpSpPr>
          <p:cNvPr id="90" name="Group 90"/>
          <p:cNvGrpSpPr/>
          <p:nvPr>
            <p:custDataLst>
              <p:tags r:id="rId2"/>
            </p:custDataLst>
          </p:nvPr>
        </p:nvGrpSpPr>
        <p:grpSpPr>
          <a:xfrm>
            <a:off x="1028700" y="4350451"/>
            <a:ext cx="16230600" cy="2041673"/>
            <a:chOff x="0" y="0"/>
            <a:chExt cx="21640800" cy="2722231"/>
          </a:xfrm>
        </p:grpSpPr>
        <p:sp>
          <p:nvSpPr>
            <p:cNvPr id="91" name="AutoShape 91"/>
            <p:cNvSpPr/>
            <p:nvPr>
              <p:custDataLst>
                <p:tags r:id="rId3"/>
              </p:custDataLst>
            </p:nvPr>
          </p:nvSpPr>
          <p:spPr>
            <a:xfrm>
              <a:off x="11323" y="1366864"/>
              <a:ext cx="7210702" cy="0"/>
            </a:xfrm>
            <a:prstGeom prst="line">
              <a:avLst/>
            </a:prstGeom>
            <a:ln w="42316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92" name="AutoShape 92"/>
            <p:cNvSpPr/>
            <p:nvPr>
              <p:custDataLst>
                <p:tags r:id="rId4"/>
              </p:custDataLst>
            </p:nvPr>
          </p:nvSpPr>
          <p:spPr>
            <a:xfrm flipH="1">
              <a:off x="7215049" y="1358652"/>
              <a:ext cx="7210702" cy="0"/>
            </a:xfrm>
            <a:prstGeom prst="line">
              <a:avLst/>
            </a:prstGeom>
            <a:ln w="42316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93" name="AutoShape 93"/>
            <p:cNvSpPr/>
            <p:nvPr>
              <p:custDataLst>
                <p:tags r:id="rId5"/>
              </p:custDataLst>
            </p:nvPr>
          </p:nvSpPr>
          <p:spPr>
            <a:xfrm>
              <a:off x="14415916" y="1363579"/>
              <a:ext cx="7210702" cy="0"/>
            </a:xfrm>
            <a:prstGeom prst="line">
              <a:avLst/>
            </a:prstGeom>
            <a:ln w="42316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</p:grpSp>
      <p:grpSp>
        <p:nvGrpSpPr>
          <p:cNvPr id="94" name="Group 94"/>
          <p:cNvGrpSpPr/>
          <p:nvPr>
            <p:custDataLst>
              <p:tags r:id="rId6"/>
            </p:custDataLst>
          </p:nvPr>
        </p:nvGrpSpPr>
        <p:grpSpPr>
          <a:xfrm>
            <a:off x="1028700" y="3434342"/>
            <a:ext cx="5407003" cy="5268805"/>
            <a:chOff x="0" y="0"/>
            <a:chExt cx="7209338" cy="7025072"/>
          </a:xfrm>
        </p:grpSpPr>
        <p:grpSp>
          <p:nvGrpSpPr>
            <p:cNvPr id="95" name="Group 95"/>
            <p:cNvGrpSpPr/>
            <p:nvPr/>
          </p:nvGrpSpPr>
          <p:grpSpPr>
            <a:xfrm>
              <a:off x="2015101" y="0"/>
              <a:ext cx="3179136" cy="3179136"/>
              <a:chOff x="0" y="0"/>
              <a:chExt cx="812800" cy="812800"/>
            </a:xfrm>
          </p:grpSpPr>
          <p:sp>
            <p:nvSpPr>
              <p:cNvPr id="96" name="Freeform 96"/>
              <p:cNvSpPr/>
              <p:nvPr>
                <p:custDataLst>
                  <p:tags r:id="rId7"/>
                </p:custDataLst>
              </p:nvPr>
            </p:nvSpPr>
            <p:spPr>
              <a:xfrm>
                <a:off x="21587" y="21587"/>
                <a:ext cx="769626" cy="769626"/>
              </a:xfrm>
              <a:custGeom>
                <a:avLst/>
                <a:gdLst/>
                <a:ahLst/>
                <a:cxnLst/>
                <a:rect l="l" t="t" r="r" b="b"/>
                <a:pathLst>
                  <a:path w="769626" h="769626">
                    <a:moveTo>
                      <a:pt x="433029" y="26629"/>
                    </a:moveTo>
                    <a:lnTo>
                      <a:pt x="742997" y="336597"/>
                    </a:lnTo>
                    <a:cubicBezTo>
                      <a:pt x="769626" y="363226"/>
                      <a:pt x="769626" y="406400"/>
                      <a:pt x="742997" y="433029"/>
                    </a:cubicBezTo>
                    <a:lnTo>
                      <a:pt x="433029" y="742997"/>
                    </a:lnTo>
                    <a:cubicBezTo>
                      <a:pt x="406400" y="769626"/>
                      <a:pt x="363226" y="769626"/>
                      <a:pt x="336597" y="742997"/>
                    </a:cubicBezTo>
                    <a:lnTo>
                      <a:pt x="26629" y="433029"/>
                    </a:lnTo>
                    <a:cubicBezTo>
                      <a:pt x="0" y="406400"/>
                      <a:pt x="0" y="363226"/>
                      <a:pt x="26629" y="336597"/>
                    </a:cubicBezTo>
                    <a:lnTo>
                      <a:pt x="336597" y="26629"/>
                    </a:lnTo>
                    <a:cubicBezTo>
                      <a:pt x="363226" y="0"/>
                      <a:pt x="406400" y="0"/>
                      <a:pt x="433029" y="26629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139700" y="111125"/>
                <a:ext cx="533400" cy="561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2318943" y="303842"/>
              <a:ext cx="2571452" cy="2571452"/>
              <a:chOff x="0" y="0"/>
              <a:chExt cx="812800" cy="812800"/>
            </a:xfrm>
          </p:grpSpPr>
          <p:sp>
            <p:nvSpPr>
              <p:cNvPr id="99" name="Freeform 99"/>
              <p:cNvSpPr/>
              <p:nvPr>
                <p:custDataLst>
                  <p:tags r:id="rId8"/>
                </p:custDataLst>
              </p:nvPr>
            </p:nvSpPr>
            <p:spPr>
              <a:xfrm>
                <a:off x="26689" y="26689"/>
                <a:ext cx="759423" cy="759423"/>
              </a:xfrm>
              <a:custGeom>
                <a:avLst/>
                <a:gdLst/>
                <a:ahLst/>
                <a:cxnLst/>
                <a:rect l="l" t="t" r="r" b="b"/>
                <a:pathLst>
                  <a:path w="759423" h="759423">
                    <a:moveTo>
                      <a:pt x="439322" y="32921"/>
                    </a:moveTo>
                    <a:lnTo>
                      <a:pt x="726500" y="320101"/>
                    </a:lnTo>
                    <a:cubicBezTo>
                      <a:pt x="759422" y="353022"/>
                      <a:pt x="759422" y="406400"/>
                      <a:pt x="726500" y="439322"/>
                    </a:cubicBezTo>
                    <a:lnTo>
                      <a:pt x="439322" y="726500"/>
                    </a:lnTo>
                    <a:cubicBezTo>
                      <a:pt x="406400" y="759422"/>
                      <a:pt x="353022" y="759422"/>
                      <a:pt x="320101" y="726500"/>
                    </a:cubicBezTo>
                    <a:lnTo>
                      <a:pt x="32921" y="439322"/>
                    </a:lnTo>
                    <a:cubicBezTo>
                      <a:pt x="0" y="406400"/>
                      <a:pt x="0" y="353022"/>
                      <a:pt x="32921" y="320101"/>
                    </a:cubicBezTo>
                    <a:lnTo>
                      <a:pt x="320101" y="32921"/>
                    </a:lnTo>
                    <a:cubicBezTo>
                      <a:pt x="353022" y="0"/>
                      <a:pt x="406400" y="0"/>
                      <a:pt x="439322" y="3292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139700" y="111125"/>
                <a:ext cx="533400" cy="561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101" name="Freeform 101"/>
            <p:cNvSpPr/>
            <p:nvPr>
              <p:custDataLst>
                <p:tags r:id="rId9"/>
              </p:custDataLst>
            </p:nvPr>
          </p:nvSpPr>
          <p:spPr>
            <a:xfrm>
              <a:off x="3037004" y="956270"/>
              <a:ext cx="1135330" cy="1266596"/>
            </a:xfrm>
            <a:custGeom>
              <a:avLst/>
              <a:gdLst/>
              <a:ahLst/>
              <a:cxnLst/>
              <a:rect l="l" t="t" r="r" b="b"/>
              <a:pathLst>
                <a:path w="1135330" h="1266596">
                  <a:moveTo>
                    <a:pt x="0" y="0"/>
                  </a:moveTo>
                  <a:lnTo>
                    <a:pt x="1135330" y="0"/>
                  </a:lnTo>
                  <a:lnTo>
                    <a:pt x="1135330" y="1266596"/>
                  </a:lnTo>
                  <a:lnTo>
                    <a:pt x="0" y="1266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2" name="TextBox 102"/>
            <p:cNvSpPr txBox="1"/>
            <p:nvPr>
              <p:custDataLst>
                <p:tags r:id="rId12"/>
              </p:custDataLst>
            </p:nvPr>
          </p:nvSpPr>
          <p:spPr>
            <a:xfrm>
              <a:off x="0" y="4373166"/>
              <a:ext cx="7209338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80"/>
                </a:lnSpc>
              </a:pPr>
              <a:r>
                <a:rPr lang="en-US" altLang="zh-CN" sz="3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Bounding</a:t>
              </a:r>
              <a:endParaRPr lang="en-US" altLang="zh-CN" sz="3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3" name="TextBox 103"/>
            <p:cNvSpPr txBox="1"/>
            <p:nvPr>
              <p:custDataLst>
                <p:tags r:id="rId13"/>
              </p:custDataLst>
            </p:nvPr>
          </p:nvSpPr>
          <p:spPr>
            <a:xfrm>
              <a:off x="1" y="5466359"/>
              <a:ext cx="6959601" cy="1558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Uses exact dates (e.g., "Since March 15?") instead of vague periods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ctr">
                <a:lnSpc>
                  <a:spcPts val="304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Reduces forward telescoping 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4" name="TextBox 104"/>
            <p:cNvSpPr txBox="1"/>
            <p:nvPr>
              <p:custDataLst>
                <p:tags r:id="rId14"/>
              </p:custDataLst>
            </p:nvPr>
          </p:nvSpPr>
          <p:spPr>
            <a:xfrm>
              <a:off x="0" y="3333227"/>
              <a:ext cx="7209338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420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01</a:t>
              </a:r>
              <a:endParaRPr lang="en-US" sz="420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5" name="AutoShape 105"/>
            <p:cNvSpPr/>
            <p:nvPr>
              <p:custDataLst>
                <p:tags r:id="rId15"/>
              </p:custDataLst>
            </p:nvPr>
          </p:nvSpPr>
          <p:spPr>
            <a:xfrm>
              <a:off x="2974905" y="4315572"/>
              <a:ext cx="1259527" cy="0"/>
            </a:xfrm>
            <a:prstGeom prst="line">
              <a:avLst/>
            </a:prstGeom>
            <a:ln w="55564" cap="flat">
              <a:solidFill>
                <a:srgbClr val="004AA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6" name="Group 106"/>
          <p:cNvGrpSpPr/>
          <p:nvPr>
            <p:custDataLst>
              <p:tags r:id="rId16"/>
            </p:custDataLst>
          </p:nvPr>
        </p:nvGrpSpPr>
        <p:grpSpPr>
          <a:xfrm>
            <a:off x="6440498" y="2253661"/>
            <a:ext cx="5407003" cy="5501980"/>
            <a:chOff x="0" y="-161925"/>
            <a:chExt cx="7209338" cy="7335972"/>
          </a:xfrm>
        </p:grpSpPr>
        <p:grpSp>
          <p:nvGrpSpPr>
            <p:cNvPr id="107" name="Group 107"/>
            <p:cNvGrpSpPr/>
            <p:nvPr/>
          </p:nvGrpSpPr>
          <p:grpSpPr>
            <a:xfrm>
              <a:off x="2015101" y="3994911"/>
              <a:ext cx="3179136" cy="3179136"/>
              <a:chOff x="0" y="0"/>
              <a:chExt cx="812800" cy="812800"/>
            </a:xfrm>
          </p:grpSpPr>
          <p:sp>
            <p:nvSpPr>
              <p:cNvPr id="108" name="Freeform 108"/>
              <p:cNvSpPr/>
              <p:nvPr>
                <p:custDataLst>
                  <p:tags r:id="rId17"/>
                </p:custDataLst>
              </p:nvPr>
            </p:nvSpPr>
            <p:spPr>
              <a:xfrm>
                <a:off x="21587" y="21587"/>
                <a:ext cx="769626" cy="769626"/>
              </a:xfrm>
              <a:custGeom>
                <a:avLst/>
                <a:gdLst/>
                <a:ahLst/>
                <a:cxnLst/>
                <a:rect l="l" t="t" r="r" b="b"/>
                <a:pathLst>
                  <a:path w="769626" h="769626">
                    <a:moveTo>
                      <a:pt x="433029" y="26629"/>
                    </a:moveTo>
                    <a:lnTo>
                      <a:pt x="742997" y="336597"/>
                    </a:lnTo>
                    <a:cubicBezTo>
                      <a:pt x="769626" y="363226"/>
                      <a:pt x="769626" y="406400"/>
                      <a:pt x="742997" y="433029"/>
                    </a:cubicBezTo>
                    <a:lnTo>
                      <a:pt x="433029" y="742997"/>
                    </a:lnTo>
                    <a:cubicBezTo>
                      <a:pt x="406400" y="769626"/>
                      <a:pt x="363226" y="769626"/>
                      <a:pt x="336597" y="742997"/>
                    </a:cubicBezTo>
                    <a:lnTo>
                      <a:pt x="26629" y="433029"/>
                    </a:lnTo>
                    <a:cubicBezTo>
                      <a:pt x="0" y="406400"/>
                      <a:pt x="0" y="363226"/>
                      <a:pt x="26629" y="336597"/>
                    </a:cubicBezTo>
                    <a:lnTo>
                      <a:pt x="336597" y="26629"/>
                    </a:lnTo>
                    <a:cubicBezTo>
                      <a:pt x="363226" y="0"/>
                      <a:pt x="406400" y="0"/>
                      <a:pt x="433029" y="26629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139700" y="111125"/>
                <a:ext cx="533400" cy="561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2318943" y="4298753"/>
              <a:ext cx="2571452" cy="2571452"/>
              <a:chOff x="0" y="0"/>
              <a:chExt cx="812800" cy="812800"/>
            </a:xfrm>
          </p:grpSpPr>
          <p:sp>
            <p:nvSpPr>
              <p:cNvPr id="111" name="Freeform 111"/>
              <p:cNvSpPr/>
              <p:nvPr>
                <p:custDataLst>
                  <p:tags r:id="rId18"/>
                </p:custDataLst>
              </p:nvPr>
            </p:nvSpPr>
            <p:spPr>
              <a:xfrm>
                <a:off x="26689" y="26689"/>
                <a:ext cx="759423" cy="759423"/>
              </a:xfrm>
              <a:custGeom>
                <a:avLst/>
                <a:gdLst/>
                <a:ahLst/>
                <a:cxnLst/>
                <a:rect l="l" t="t" r="r" b="b"/>
                <a:pathLst>
                  <a:path w="759423" h="759423">
                    <a:moveTo>
                      <a:pt x="439322" y="32921"/>
                    </a:moveTo>
                    <a:lnTo>
                      <a:pt x="726500" y="320101"/>
                    </a:lnTo>
                    <a:cubicBezTo>
                      <a:pt x="759422" y="353022"/>
                      <a:pt x="759422" y="406400"/>
                      <a:pt x="726500" y="439322"/>
                    </a:cubicBezTo>
                    <a:lnTo>
                      <a:pt x="439322" y="726500"/>
                    </a:lnTo>
                    <a:cubicBezTo>
                      <a:pt x="406400" y="759422"/>
                      <a:pt x="353022" y="759422"/>
                      <a:pt x="320101" y="726500"/>
                    </a:cubicBezTo>
                    <a:lnTo>
                      <a:pt x="32921" y="439322"/>
                    </a:lnTo>
                    <a:cubicBezTo>
                      <a:pt x="0" y="406400"/>
                      <a:pt x="0" y="353022"/>
                      <a:pt x="32921" y="320101"/>
                    </a:cubicBezTo>
                    <a:lnTo>
                      <a:pt x="320101" y="32921"/>
                    </a:lnTo>
                    <a:cubicBezTo>
                      <a:pt x="353022" y="0"/>
                      <a:pt x="406400" y="0"/>
                      <a:pt x="439322" y="3292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2" name="TextBox 112"/>
              <p:cNvSpPr txBox="1"/>
              <p:nvPr/>
            </p:nvSpPr>
            <p:spPr>
              <a:xfrm>
                <a:off x="139700" y="111125"/>
                <a:ext cx="533400" cy="561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113" name="TextBox 113"/>
            <p:cNvSpPr txBox="1"/>
            <p:nvPr>
              <p:custDataLst>
                <p:tags r:id="rId19"/>
              </p:custDataLst>
            </p:nvPr>
          </p:nvSpPr>
          <p:spPr>
            <a:xfrm>
              <a:off x="0" y="878014"/>
              <a:ext cx="7209338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80"/>
                </a:lnSpc>
              </a:pPr>
              <a:r>
                <a:rPr lang="en-US" altLang="zh-CN" sz="3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Landmark Events</a:t>
              </a:r>
              <a:endParaRPr lang="en-US" altLang="zh-CN" sz="3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14" name="TextBox 114"/>
            <p:cNvSpPr txBox="1"/>
            <p:nvPr>
              <p:custDataLst>
                <p:tags r:id="rId20"/>
              </p:custDataLst>
            </p:nvPr>
          </p:nvSpPr>
          <p:spPr>
            <a:xfrm>
              <a:off x="1" y="1971207"/>
              <a:ext cx="6899206" cy="1558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Public (e.g., Olympics, COVID-19)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algn="ctr">
                <a:lnSpc>
                  <a:spcPts val="304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Private (e.g., graduation, breakup)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algn="ctr">
                <a:lnSpc>
                  <a:spcPts val="304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Provides memory anchors</a:t>
              </a:r>
              <a:endParaRPr 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15" name="TextBox 115"/>
            <p:cNvSpPr txBox="1"/>
            <p:nvPr>
              <p:custDataLst>
                <p:tags r:id="rId21"/>
              </p:custDataLst>
            </p:nvPr>
          </p:nvSpPr>
          <p:spPr>
            <a:xfrm>
              <a:off x="0" y="-161925"/>
              <a:ext cx="7209338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420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02</a:t>
              </a:r>
              <a:endParaRPr lang="en-US" sz="420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16" name="AutoShape 116"/>
            <p:cNvSpPr/>
            <p:nvPr>
              <p:custDataLst>
                <p:tags r:id="rId22"/>
              </p:custDataLst>
            </p:nvPr>
          </p:nvSpPr>
          <p:spPr>
            <a:xfrm>
              <a:off x="2974905" y="820420"/>
              <a:ext cx="1259527" cy="0"/>
            </a:xfrm>
            <a:prstGeom prst="line">
              <a:avLst/>
            </a:prstGeom>
            <a:ln w="55564" cap="flat">
              <a:solidFill>
                <a:srgbClr val="004A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7" name="Freeform 117"/>
            <p:cNvSpPr/>
            <p:nvPr>
              <p:custDataLst>
                <p:tags r:id="rId23"/>
              </p:custDataLst>
            </p:nvPr>
          </p:nvSpPr>
          <p:spPr>
            <a:xfrm>
              <a:off x="2868032" y="4796248"/>
              <a:ext cx="1473274" cy="1576460"/>
            </a:xfrm>
            <a:custGeom>
              <a:avLst/>
              <a:gdLst/>
              <a:ahLst/>
              <a:cxnLst/>
              <a:rect l="l" t="t" r="r" b="b"/>
              <a:pathLst>
                <a:path w="1473274" h="1576460">
                  <a:moveTo>
                    <a:pt x="0" y="0"/>
                  </a:moveTo>
                  <a:lnTo>
                    <a:pt x="1473274" y="0"/>
                  </a:lnTo>
                  <a:lnTo>
                    <a:pt x="1473274" y="1576461"/>
                  </a:lnTo>
                  <a:lnTo>
                    <a:pt x="0" y="157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</p:grpSp>
      <p:grpSp>
        <p:nvGrpSpPr>
          <p:cNvPr id="118" name="Group 118"/>
          <p:cNvGrpSpPr/>
          <p:nvPr>
            <p:custDataLst>
              <p:tags r:id="rId25"/>
            </p:custDataLst>
          </p:nvPr>
        </p:nvGrpSpPr>
        <p:grpSpPr>
          <a:xfrm>
            <a:off x="11852297" y="3434342"/>
            <a:ext cx="5407003" cy="5268805"/>
            <a:chOff x="0" y="0"/>
            <a:chExt cx="7209338" cy="7025072"/>
          </a:xfrm>
        </p:grpSpPr>
        <p:grpSp>
          <p:nvGrpSpPr>
            <p:cNvPr id="119" name="Group 119"/>
            <p:cNvGrpSpPr/>
            <p:nvPr/>
          </p:nvGrpSpPr>
          <p:grpSpPr>
            <a:xfrm>
              <a:off x="2015101" y="0"/>
              <a:ext cx="3179136" cy="3179136"/>
              <a:chOff x="0" y="0"/>
              <a:chExt cx="812800" cy="812800"/>
            </a:xfrm>
          </p:grpSpPr>
          <p:sp>
            <p:nvSpPr>
              <p:cNvPr id="120" name="Freeform 120"/>
              <p:cNvSpPr/>
              <p:nvPr>
                <p:custDataLst>
                  <p:tags r:id="rId26"/>
                </p:custDataLst>
              </p:nvPr>
            </p:nvSpPr>
            <p:spPr>
              <a:xfrm>
                <a:off x="21587" y="21587"/>
                <a:ext cx="769626" cy="769626"/>
              </a:xfrm>
              <a:custGeom>
                <a:avLst/>
                <a:gdLst/>
                <a:ahLst/>
                <a:cxnLst/>
                <a:rect l="l" t="t" r="r" b="b"/>
                <a:pathLst>
                  <a:path w="769626" h="769626">
                    <a:moveTo>
                      <a:pt x="433029" y="26629"/>
                    </a:moveTo>
                    <a:lnTo>
                      <a:pt x="742997" y="336597"/>
                    </a:lnTo>
                    <a:cubicBezTo>
                      <a:pt x="769626" y="363226"/>
                      <a:pt x="769626" y="406400"/>
                      <a:pt x="742997" y="433029"/>
                    </a:cubicBezTo>
                    <a:lnTo>
                      <a:pt x="433029" y="742997"/>
                    </a:lnTo>
                    <a:cubicBezTo>
                      <a:pt x="406400" y="769626"/>
                      <a:pt x="363226" y="769626"/>
                      <a:pt x="336597" y="742997"/>
                    </a:cubicBezTo>
                    <a:lnTo>
                      <a:pt x="26629" y="433029"/>
                    </a:lnTo>
                    <a:cubicBezTo>
                      <a:pt x="0" y="406400"/>
                      <a:pt x="0" y="363226"/>
                      <a:pt x="26629" y="336597"/>
                    </a:cubicBezTo>
                    <a:lnTo>
                      <a:pt x="336597" y="26629"/>
                    </a:lnTo>
                    <a:cubicBezTo>
                      <a:pt x="363226" y="0"/>
                      <a:pt x="406400" y="0"/>
                      <a:pt x="433029" y="26629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21" name="TextBox 121"/>
              <p:cNvSpPr txBox="1"/>
              <p:nvPr/>
            </p:nvSpPr>
            <p:spPr>
              <a:xfrm>
                <a:off x="139700" y="111125"/>
                <a:ext cx="533400" cy="561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2318943" y="303842"/>
              <a:ext cx="2571452" cy="2571452"/>
              <a:chOff x="0" y="0"/>
              <a:chExt cx="812800" cy="812800"/>
            </a:xfrm>
          </p:grpSpPr>
          <p:sp>
            <p:nvSpPr>
              <p:cNvPr id="123" name="Freeform 123"/>
              <p:cNvSpPr/>
              <p:nvPr>
                <p:custDataLst>
                  <p:tags r:id="rId27"/>
                </p:custDataLst>
              </p:nvPr>
            </p:nvSpPr>
            <p:spPr>
              <a:xfrm>
                <a:off x="26689" y="26689"/>
                <a:ext cx="759423" cy="759423"/>
              </a:xfrm>
              <a:custGeom>
                <a:avLst/>
                <a:gdLst/>
                <a:ahLst/>
                <a:cxnLst/>
                <a:rect l="l" t="t" r="r" b="b"/>
                <a:pathLst>
                  <a:path w="759423" h="759423">
                    <a:moveTo>
                      <a:pt x="439322" y="32921"/>
                    </a:moveTo>
                    <a:lnTo>
                      <a:pt x="726500" y="320101"/>
                    </a:lnTo>
                    <a:cubicBezTo>
                      <a:pt x="759422" y="353022"/>
                      <a:pt x="759422" y="406400"/>
                      <a:pt x="726500" y="439322"/>
                    </a:cubicBezTo>
                    <a:lnTo>
                      <a:pt x="439322" y="726500"/>
                    </a:lnTo>
                    <a:cubicBezTo>
                      <a:pt x="406400" y="759422"/>
                      <a:pt x="353022" y="759422"/>
                      <a:pt x="320101" y="726500"/>
                    </a:cubicBezTo>
                    <a:lnTo>
                      <a:pt x="32921" y="439322"/>
                    </a:lnTo>
                    <a:cubicBezTo>
                      <a:pt x="0" y="406400"/>
                      <a:pt x="0" y="353022"/>
                      <a:pt x="32921" y="320101"/>
                    </a:cubicBezTo>
                    <a:lnTo>
                      <a:pt x="320101" y="32921"/>
                    </a:lnTo>
                    <a:cubicBezTo>
                      <a:pt x="353022" y="0"/>
                      <a:pt x="406400" y="0"/>
                      <a:pt x="439322" y="3292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4" name="TextBox 124"/>
              <p:cNvSpPr txBox="1"/>
              <p:nvPr/>
            </p:nvSpPr>
            <p:spPr>
              <a:xfrm>
                <a:off x="139700" y="111125"/>
                <a:ext cx="533400" cy="561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125" name="Freeform 125"/>
            <p:cNvSpPr/>
            <p:nvPr>
              <p:custDataLst>
                <p:tags r:id="rId28"/>
              </p:custDataLst>
            </p:nvPr>
          </p:nvSpPr>
          <p:spPr>
            <a:xfrm>
              <a:off x="3008919" y="982786"/>
              <a:ext cx="1191500" cy="1213564"/>
            </a:xfrm>
            <a:custGeom>
              <a:avLst/>
              <a:gdLst/>
              <a:ahLst/>
              <a:cxnLst/>
              <a:rect l="l" t="t" r="r" b="b"/>
              <a:pathLst>
                <a:path w="1191500" h="1213564">
                  <a:moveTo>
                    <a:pt x="0" y="0"/>
                  </a:moveTo>
                  <a:lnTo>
                    <a:pt x="1191500" y="0"/>
                  </a:lnTo>
                  <a:lnTo>
                    <a:pt x="1191500" y="1213564"/>
                  </a:lnTo>
                  <a:lnTo>
                    <a:pt x="0" y="1213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6" name="TextBox 126"/>
            <p:cNvSpPr txBox="1"/>
            <p:nvPr>
              <p:custDataLst>
                <p:tags r:id="rId31"/>
              </p:custDataLst>
            </p:nvPr>
          </p:nvSpPr>
          <p:spPr>
            <a:xfrm>
              <a:off x="0" y="4373166"/>
              <a:ext cx="7209338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80"/>
                </a:lnSpc>
              </a:pPr>
              <a:r>
                <a:rPr lang="en-US" altLang="zh-CN" sz="3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Timeline Follow-Back</a:t>
              </a:r>
              <a:endParaRPr lang="en-US" altLang="zh-CN" sz="3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27" name="TextBox 127"/>
            <p:cNvSpPr txBox="1"/>
            <p:nvPr>
              <p:custDataLst>
                <p:tags r:id="rId32"/>
              </p:custDataLst>
            </p:nvPr>
          </p:nvSpPr>
          <p:spPr>
            <a:xfrm>
              <a:off x="0" y="5466359"/>
              <a:ext cx="6959602" cy="1558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Calendar-assisted day-by-day recall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algn="ctr">
                <a:lnSpc>
                  <a:spcPts val="304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Focuses on symptom "change points"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algn="ctr">
                <a:lnSpc>
                  <a:spcPts val="304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Validated for alcohol disorders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28" name="TextBox 128"/>
            <p:cNvSpPr txBox="1"/>
            <p:nvPr>
              <p:custDataLst>
                <p:tags r:id="rId33"/>
              </p:custDataLst>
            </p:nvPr>
          </p:nvSpPr>
          <p:spPr>
            <a:xfrm>
              <a:off x="0" y="3333227"/>
              <a:ext cx="7209338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420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03</a:t>
              </a:r>
              <a:endParaRPr lang="en-US" sz="420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29" name="AutoShape 129"/>
            <p:cNvSpPr/>
            <p:nvPr>
              <p:custDataLst>
                <p:tags r:id="rId34"/>
              </p:custDataLst>
            </p:nvPr>
          </p:nvSpPr>
          <p:spPr>
            <a:xfrm>
              <a:off x="2974905" y="4315572"/>
              <a:ext cx="1259527" cy="0"/>
            </a:xfrm>
            <a:prstGeom prst="line">
              <a:avLst/>
            </a:prstGeom>
            <a:ln w="55564" cap="flat">
              <a:solidFill>
                <a:srgbClr val="004AA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5" name="组合 134"/>
          <p:cNvGrpSpPr/>
          <p:nvPr/>
        </p:nvGrpSpPr>
        <p:grpSpPr>
          <a:xfrm>
            <a:off x="990600" y="419616"/>
            <a:ext cx="16643577" cy="1995041"/>
            <a:chOff x="1560" y="661"/>
            <a:chExt cx="26210" cy="3142"/>
          </a:xfrm>
        </p:grpSpPr>
        <p:grpSp>
          <p:nvGrpSpPr>
            <p:cNvPr id="136" name="Group 112"/>
            <p:cNvGrpSpPr/>
            <p:nvPr/>
          </p:nvGrpSpPr>
          <p:grpSpPr>
            <a:xfrm>
              <a:off x="4064" y="661"/>
              <a:ext cx="23706" cy="3142"/>
              <a:chOff x="0" y="-183831"/>
              <a:chExt cx="20070747" cy="2659429"/>
            </a:xfrm>
          </p:grpSpPr>
          <p:sp>
            <p:nvSpPr>
              <p:cNvPr id="138" name="TextBox 113"/>
              <p:cNvSpPr txBox="1"/>
              <p:nvPr/>
            </p:nvSpPr>
            <p:spPr>
              <a:xfrm>
                <a:off x="0" y="-183831"/>
                <a:ext cx="18950379" cy="16954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9920"/>
                  </a:lnSpc>
                </a:pPr>
                <a:r>
                  <a:rPr lang="en-US" altLang="zh-CN" sz="6000" dirty="0">
                    <a:solidFill>
                      <a:srgbClr val="004AAD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Retrospective Symptom Assessment</a:t>
                </a:r>
                <a:endParaRPr lang="en-US" altLang="zh-CN" sz="6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39" name="TextBox 114"/>
              <p:cNvSpPr txBox="1"/>
              <p:nvPr/>
            </p:nvSpPr>
            <p:spPr>
              <a:xfrm>
                <a:off x="10884290" y="1614741"/>
                <a:ext cx="9186457" cy="86085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5040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A6A6A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By Compass Li</a:t>
                </a:r>
                <a:endParaRPr lang="en-US" sz="3200" dirty="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pic>
          <p:nvPicPr>
            <p:cNvPr id="137" name="图片 136" descr="仅校徽"/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560" y="686"/>
              <a:ext cx="2100" cy="2100"/>
            </a:xfrm>
            <a:prstGeom prst="rect">
              <a:avLst/>
            </a:prstGeom>
          </p:spPr>
        </p:pic>
      </p:grpSp>
      <p:sp>
        <p:nvSpPr>
          <p:cNvPr id="79" name="文本框 78"/>
          <p:cNvSpPr txBox="1"/>
          <p:nvPr/>
        </p:nvSpPr>
        <p:spPr>
          <a:xfrm>
            <a:off x="685800" y="1769110"/>
            <a:ext cx="6661785" cy="2069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Memory errors:</a:t>
            </a:r>
            <a:endParaRPr lang="en-US" altLang="zh-CN" sz="2400"/>
          </a:p>
          <a:p>
            <a:r>
              <a:rPr lang="en-US" altLang="zh-CN" sz="2400"/>
              <a:t>    Complete forgetting</a:t>
            </a:r>
            <a:endParaRPr lang="en-US" altLang="zh-CN" sz="2400"/>
          </a:p>
          <a:p>
            <a:r>
              <a:rPr lang="en-US" altLang="zh-CN" sz="2400"/>
              <a:t>    Forward telescoping (remembering events as earlier)</a:t>
            </a:r>
            <a:endParaRPr lang="en-US" altLang="zh-CN" sz="2400"/>
          </a:p>
          <a:p>
            <a:r>
              <a:rPr lang="en-US" altLang="zh-CN" sz="2400"/>
              <a:t>    Backward telescoping (remembering events as later)</a:t>
            </a:r>
            <a:endParaRPr lang="en-US" altLang="zh-CN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924">
              <a:srgbClr val="D1DEEE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379763" cy="10287000"/>
            <a:chOff x="0" y="0"/>
            <a:chExt cx="24506350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215022"/>
              <a:chOff x="0" y="0"/>
              <a:chExt cx="4816593" cy="4247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79152" y="630203"/>
              <a:ext cx="456256" cy="45625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53339">
              <a:off x="7583" y="761446"/>
              <a:ext cx="543138" cy="138439"/>
              <a:chOff x="0" y="0"/>
              <a:chExt cx="147751" cy="376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79152" y="3296723"/>
              <a:ext cx="456256" cy="45625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553339">
              <a:off x="7583" y="3427966"/>
              <a:ext cx="543138" cy="138439"/>
              <a:chOff x="0" y="0"/>
              <a:chExt cx="147751" cy="376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79152" y="8629761"/>
              <a:ext cx="456256" cy="45625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553339">
              <a:off x="7583" y="8761004"/>
              <a:ext cx="543138" cy="138439"/>
              <a:chOff x="0" y="0"/>
              <a:chExt cx="147751" cy="376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79152" y="4629982"/>
              <a:ext cx="456256" cy="45625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553339">
              <a:off x="7583" y="4761225"/>
              <a:ext cx="543138" cy="138439"/>
              <a:chOff x="0" y="0"/>
              <a:chExt cx="147751" cy="3766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279152" y="9963021"/>
              <a:ext cx="456256" cy="45625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553339">
              <a:off x="7583" y="10094264"/>
              <a:ext cx="543138" cy="138439"/>
              <a:chOff x="0" y="0"/>
              <a:chExt cx="147751" cy="3766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79152" y="1963463"/>
              <a:ext cx="456256" cy="456256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553339">
              <a:off x="7583" y="2094706"/>
              <a:ext cx="543138" cy="138439"/>
              <a:chOff x="0" y="0"/>
              <a:chExt cx="147751" cy="376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79152" y="5963242"/>
              <a:ext cx="456256" cy="456256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553339">
              <a:off x="7583" y="6094485"/>
              <a:ext cx="543138" cy="138439"/>
              <a:chOff x="0" y="0"/>
              <a:chExt cx="147751" cy="3766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279152" y="11296281"/>
              <a:ext cx="456256" cy="456256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53339">
              <a:off x="7583" y="11427524"/>
              <a:ext cx="543138" cy="138439"/>
              <a:chOff x="0" y="0"/>
              <a:chExt cx="147751" cy="3766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279152" y="7296502"/>
              <a:ext cx="456256" cy="456256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553339">
              <a:off x="7583" y="7427745"/>
              <a:ext cx="543138" cy="138439"/>
              <a:chOff x="0" y="0"/>
              <a:chExt cx="147751" cy="3766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279152" y="12629540"/>
              <a:ext cx="456256" cy="456256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553339">
              <a:off x="7583" y="12760783"/>
              <a:ext cx="543138" cy="138439"/>
              <a:chOff x="0" y="0"/>
              <a:chExt cx="147751" cy="3766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47751" cy="37660"/>
              </a:xfrm>
              <a:custGeom>
                <a:avLst/>
                <a:gdLst/>
                <a:ahLst/>
                <a:cxnLst/>
                <a:rect l="l" t="t" r="r" b="b"/>
                <a:pathLst>
                  <a:path w="147751" h="37660">
                    <a:moveTo>
                      <a:pt x="0" y="0"/>
                    </a:moveTo>
                    <a:lnTo>
                      <a:pt x="147751" y="0"/>
                    </a:lnTo>
                    <a:lnTo>
                      <a:pt x="147751" y="37660"/>
                    </a:lnTo>
                    <a:lnTo>
                      <a:pt x="0" y="3766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38100"/>
                <a:ext cx="147751" cy="75760"/>
              </a:xfrm>
              <a:prstGeom prst="rect">
                <a:avLst/>
              </a:prstGeom>
            </p:spPr>
            <p:txBody>
              <a:bodyPr lIns="36888" tIns="36888" rIns="36888" bIns="3688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0" y="13500978"/>
              <a:ext cx="24384000" cy="215022"/>
              <a:chOff x="0" y="0"/>
              <a:chExt cx="4816593" cy="42474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4816592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247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2474"/>
                    </a:lnTo>
                    <a:lnTo>
                      <a:pt x="0" y="42474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4816593" cy="80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24148870" y="0"/>
              <a:ext cx="357480" cy="13716000"/>
              <a:chOff x="0" y="0"/>
              <a:chExt cx="70613" cy="2709333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7061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70613" h="2709333">
                    <a:moveTo>
                      <a:pt x="0" y="0"/>
                    </a:moveTo>
                    <a:lnTo>
                      <a:pt x="70613" y="0"/>
                    </a:lnTo>
                    <a:lnTo>
                      <a:pt x="7061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38100"/>
                <a:ext cx="70613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21623711" y="858331"/>
              <a:ext cx="337709" cy="578975"/>
              <a:chOff x="0" y="0"/>
              <a:chExt cx="796036" cy="1364742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22233628" y="858331"/>
              <a:ext cx="337709" cy="578975"/>
              <a:chOff x="0" y="0"/>
              <a:chExt cx="796036" cy="1364742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22843546" y="858331"/>
              <a:ext cx="337709" cy="578975"/>
              <a:chOff x="0" y="0"/>
              <a:chExt cx="796036" cy="1364742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796036" cy="1364742"/>
              </a:xfrm>
              <a:custGeom>
                <a:avLst/>
                <a:gdLst/>
                <a:ahLst/>
                <a:cxnLst/>
                <a:rect l="l" t="t" r="r" b="b"/>
                <a:pathLst>
                  <a:path w="796036" h="1364742">
                    <a:moveTo>
                      <a:pt x="795401" y="682371"/>
                    </a:moveTo>
                    <a:lnTo>
                      <a:pt x="796036" y="681355"/>
                    </a:lnTo>
                    <a:lnTo>
                      <a:pt x="794893" y="681355"/>
                    </a:lnTo>
                    <a:lnTo>
                      <a:pt x="398018" y="0"/>
                    </a:lnTo>
                    <a:lnTo>
                      <a:pt x="1143" y="681355"/>
                    </a:lnTo>
                    <a:lnTo>
                      <a:pt x="0" y="681355"/>
                    </a:lnTo>
                    <a:lnTo>
                      <a:pt x="635" y="682371"/>
                    </a:lnTo>
                    <a:lnTo>
                      <a:pt x="0" y="683387"/>
                    </a:lnTo>
                    <a:lnTo>
                      <a:pt x="1143" y="683387"/>
                    </a:lnTo>
                    <a:lnTo>
                      <a:pt x="398018" y="1364742"/>
                    </a:lnTo>
                    <a:lnTo>
                      <a:pt x="794893" y="683387"/>
                    </a:lnTo>
                    <a:lnTo>
                      <a:pt x="796036" y="683387"/>
                    </a:lnTo>
                    <a:lnTo>
                      <a:pt x="795401" y="682371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  <p:grpSp>
        <p:nvGrpSpPr>
          <p:cNvPr id="87" name="Group 87"/>
          <p:cNvGrpSpPr/>
          <p:nvPr/>
        </p:nvGrpSpPr>
        <p:grpSpPr>
          <a:xfrm>
            <a:off x="10809150" y="2377522"/>
            <a:ext cx="6450150" cy="6580179"/>
            <a:chOff x="0" y="0"/>
            <a:chExt cx="1698805" cy="1733051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698805" cy="1733051"/>
            </a:xfrm>
            <a:custGeom>
              <a:avLst/>
              <a:gdLst/>
              <a:ahLst/>
              <a:cxnLst/>
              <a:rect l="l" t="t" r="r" b="b"/>
              <a:pathLst>
                <a:path w="1698805" h="1733051">
                  <a:moveTo>
                    <a:pt x="61214" y="0"/>
                  </a:moveTo>
                  <a:lnTo>
                    <a:pt x="1637591" y="0"/>
                  </a:lnTo>
                  <a:cubicBezTo>
                    <a:pt x="1653826" y="0"/>
                    <a:pt x="1669396" y="6449"/>
                    <a:pt x="1680876" y="17929"/>
                  </a:cubicBezTo>
                  <a:cubicBezTo>
                    <a:pt x="1692356" y="29409"/>
                    <a:pt x="1698805" y="44979"/>
                    <a:pt x="1698805" y="61214"/>
                  </a:cubicBezTo>
                  <a:lnTo>
                    <a:pt x="1698805" y="1671838"/>
                  </a:lnTo>
                  <a:cubicBezTo>
                    <a:pt x="1698805" y="1688073"/>
                    <a:pt x="1692356" y="1703643"/>
                    <a:pt x="1680876" y="1715122"/>
                  </a:cubicBezTo>
                  <a:cubicBezTo>
                    <a:pt x="1669396" y="1726602"/>
                    <a:pt x="1653826" y="1733051"/>
                    <a:pt x="1637591" y="1733051"/>
                  </a:cubicBezTo>
                  <a:lnTo>
                    <a:pt x="61214" y="1733051"/>
                  </a:lnTo>
                  <a:cubicBezTo>
                    <a:pt x="27406" y="1733051"/>
                    <a:pt x="0" y="1705645"/>
                    <a:pt x="0" y="1671838"/>
                  </a:cubicBezTo>
                  <a:lnTo>
                    <a:pt x="0" y="61214"/>
                  </a:lnTo>
                  <a:cubicBezTo>
                    <a:pt x="0" y="44979"/>
                    <a:pt x="6449" y="29409"/>
                    <a:pt x="17929" y="17929"/>
                  </a:cubicBezTo>
                  <a:cubicBezTo>
                    <a:pt x="29409" y="6449"/>
                    <a:pt x="44979" y="0"/>
                    <a:pt x="6121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9" name="TextBox 89"/>
            <p:cNvSpPr txBox="1"/>
            <p:nvPr/>
          </p:nvSpPr>
          <p:spPr>
            <a:xfrm>
              <a:off x="0" y="-38100"/>
              <a:ext cx="1698805" cy="1771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876300" y="1612976"/>
            <a:ext cx="5521303" cy="4094764"/>
            <a:chOff x="-101600" y="-161925"/>
            <a:chExt cx="7361738" cy="5459687"/>
          </a:xfrm>
        </p:grpSpPr>
        <p:sp>
          <p:nvSpPr>
            <p:cNvPr id="91" name="TextBox 91"/>
            <p:cNvSpPr txBox="1"/>
            <p:nvPr/>
          </p:nvSpPr>
          <p:spPr>
            <a:xfrm>
              <a:off x="-101600" y="715454"/>
              <a:ext cx="7209338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80"/>
                </a:lnSpc>
              </a:pPr>
              <a:r>
                <a:rPr lang="en-US" altLang="zh-CN" sz="3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Descriptive statistics</a:t>
              </a:r>
              <a:endParaRPr lang="en-US" altLang="zh-CN" sz="3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50800" y="1659634"/>
              <a:ext cx="7209338" cy="3638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Demographics (sex, race)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Clinical features: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ARFID onset age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NIAS scores (sensory sensitivity, fear of aversive consequences, lack of interest)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Subsequent ED onset age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ARFID-to-ED interval (years)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0" y="-161925"/>
              <a:ext cx="7209338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420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01</a:t>
              </a:r>
              <a:endParaRPr lang="en-US" sz="420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4" name="AutoShape 94"/>
            <p:cNvSpPr/>
            <p:nvPr/>
          </p:nvSpPr>
          <p:spPr>
            <a:xfrm>
              <a:off x="0" y="820420"/>
              <a:ext cx="1259527" cy="0"/>
            </a:xfrm>
            <a:prstGeom prst="line">
              <a:avLst/>
            </a:prstGeom>
            <a:ln w="50800" cap="flat">
              <a:solidFill>
                <a:srgbClr val="004AA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0" name="Group 100"/>
          <p:cNvGrpSpPr/>
          <p:nvPr/>
        </p:nvGrpSpPr>
        <p:grpSpPr>
          <a:xfrm>
            <a:off x="12290868" y="2707000"/>
            <a:ext cx="4253298" cy="5886560"/>
            <a:chOff x="-156633" y="-1517650"/>
            <a:chExt cx="5671064" cy="7848745"/>
          </a:xfrm>
        </p:grpSpPr>
        <p:sp>
          <p:nvSpPr>
            <p:cNvPr id="101" name="TextBox 101"/>
            <p:cNvSpPr txBox="1"/>
            <p:nvPr/>
          </p:nvSpPr>
          <p:spPr>
            <a:xfrm>
              <a:off x="-156633" y="-1517650"/>
              <a:ext cx="5599944" cy="2078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80"/>
                </a:lnSpc>
              </a:pPr>
              <a:r>
                <a:rPr lang="en-US" altLang="zh-CN" sz="3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Predictive Modeling</a:t>
              </a:r>
              <a:endParaRPr lang="en-US" altLang="zh-CN" sz="3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-85513" y="613556"/>
              <a:ext cx="5599944" cy="5717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Binary logistic regression:</a:t>
              </a:r>
              <a:endParaRPr lang="en-US" altLang="zh-CN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Dependent variable: ED type (restricting=0, binge-spectrum=1)</a:t>
              </a:r>
              <a:endParaRPr lang="en-US" altLang="zh-CN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Predictors (simultaneously entered):</a:t>
              </a:r>
              <a:endParaRPr lang="en-US" altLang="zh-CN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    ARFID onset age</a:t>
              </a:r>
              <a:endParaRPr lang="en-US" altLang="zh-CN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    NIAS sensory sensitivity</a:t>
              </a:r>
              <a:endParaRPr lang="en-US" altLang="zh-CN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    NIAS fear of aversive consequences</a:t>
              </a:r>
              <a:endParaRPr lang="en-US" altLang="zh-CN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    NIAS lack of interest</a:t>
              </a:r>
              <a:endParaRPr lang="en-US" altLang="zh-CN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    ARFID-to-ED interval</a:t>
              </a:r>
              <a:endParaRPr lang="en-US" altLang="zh-CN" sz="19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990600" y="5435053"/>
            <a:ext cx="5407003" cy="4328444"/>
            <a:chOff x="0" y="-161925"/>
            <a:chExt cx="7209338" cy="5771260"/>
          </a:xfrm>
        </p:grpSpPr>
        <p:sp>
          <p:nvSpPr>
            <p:cNvPr id="104" name="TextBox 104"/>
            <p:cNvSpPr txBox="1"/>
            <p:nvPr/>
          </p:nvSpPr>
          <p:spPr>
            <a:xfrm>
              <a:off x="0" y="878014"/>
              <a:ext cx="7209338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80"/>
                </a:lnSpc>
              </a:pPr>
              <a:r>
                <a:rPr lang="en-US" altLang="zh-CN" sz="3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Group comparisons</a:t>
              </a:r>
              <a:endParaRPr lang="en-US" altLang="zh-CN" sz="3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5" name="TextBox 105"/>
            <p:cNvSpPr txBox="1"/>
            <p:nvPr/>
          </p:nvSpPr>
          <p:spPr>
            <a:xfrm>
              <a:off x="0" y="1971207"/>
              <a:ext cx="7209338" cy="3638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Groups: Restricting ED (n=25) vs Binge-spectrum ED (n=10)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Variables: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ARFID onset age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NIAS subscale scores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Subsequent ED onset age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3040"/>
                </a:lnSpc>
              </a:pPr>
              <a:r>
                <a:rPr lang="en-US" altLang="zh-CN" sz="19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 ARFID-to-ED interval</a:t>
              </a:r>
              <a:endParaRPr lang="en-US" altLang="zh-CN" sz="19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0" y="-161925"/>
              <a:ext cx="7209338" cy="100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420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02</a:t>
              </a:r>
              <a:endParaRPr lang="en-US" sz="4200">
                <a:solidFill>
                  <a:srgbClr val="004AA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7" name="AutoShape 107"/>
            <p:cNvSpPr/>
            <p:nvPr/>
          </p:nvSpPr>
          <p:spPr>
            <a:xfrm>
              <a:off x="0" y="820420"/>
              <a:ext cx="1259527" cy="0"/>
            </a:xfrm>
            <a:prstGeom prst="line">
              <a:avLst/>
            </a:prstGeom>
            <a:ln w="50800" cap="flat">
              <a:solidFill>
                <a:srgbClr val="004AA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80" name="图片 79" descr="C:/Users/1/Desktop/u=3149221242,2076740709&amp;fm=253&amp;fmt=auto&amp;app=138&amp;f=PNG.jpgu=3149221242,2076740709&amp;fm=253&amp;fmt=auto&amp;app=138&amp;f=PNG"/>
          <p:cNvPicPr>
            <a:picLocks noChangeAspect="1"/>
          </p:cNvPicPr>
          <p:nvPr/>
        </p:nvPicPr>
        <p:blipFill rotWithShape="1">
          <a:blip r:embed="rId2"/>
          <a:srcRect l="14171" r="14171"/>
          <a:stretch>
            <a:fillRect/>
          </a:stretch>
        </p:blipFill>
        <p:spPr>
          <a:xfrm>
            <a:off x="6584290" y="2036965"/>
            <a:ext cx="5216372" cy="7221336"/>
          </a:xfrm>
          <a:prstGeom prst="roundRect">
            <a:avLst>
              <a:gd name="adj" fmla="val 3653"/>
            </a:avLst>
          </a:prstGeom>
        </p:spPr>
      </p:pic>
      <p:grpSp>
        <p:nvGrpSpPr>
          <p:cNvPr id="111" name="组合 110"/>
          <p:cNvGrpSpPr/>
          <p:nvPr/>
        </p:nvGrpSpPr>
        <p:grpSpPr>
          <a:xfrm>
            <a:off x="990600" y="419616"/>
            <a:ext cx="15500577" cy="1424722"/>
            <a:chOff x="1560" y="661"/>
            <a:chExt cx="24410" cy="2243"/>
          </a:xfrm>
        </p:grpSpPr>
        <p:grpSp>
          <p:nvGrpSpPr>
            <p:cNvPr id="117" name="Group 112"/>
            <p:cNvGrpSpPr/>
            <p:nvPr/>
          </p:nvGrpSpPr>
          <p:grpSpPr>
            <a:xfrm>
              <a:off x="4064" y="661"/>
              <a:ext cx="21906" cy="2243"/>
              <a:chOff x="0" y="-183831"/>
              <a:chExt cx="18546792" cy="1899182"/>
            </a:xfrm>
          </p:grpSpPr>
          <p:sp>
            <p:nvSpPr>
              <p:cNvPr id="119" name="TextBox 113"/>
              <p:cNvSpPr txBox="1"/>
              <p:nvPr/>
            </p:nvSpPr>
            <p:spPr>
              <a:xfrm>
                <a:off x="0" y="-183831"/>
                <a:ext cx="9186457" cy="18991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9920"/>
                  </a:lnSpc>
                </a:pPr>
                <a:r>
                  <a:rPr lang="en-US" altLang="zh-CN" sz="6000" dirty="0">
                    <a:solidFill>
                      <a:srgbClr val="004AAD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Statistical Analyses</a:t>
                </a:r>
                <a:endParaRPr lang="en-US" altLang="zh-CN" sz="6000" dirty="0">
                  <a:solidFill>
                    <a:srgbClr val="004AA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20" name="TextBox 114"/>
              <p:cNvSpPr txBox="1"/>
              <p:nvPr/>
            </p:nvSpPr>
            <p:spPr>
              <a:xfrm>
                <a:off x="9360335" y="545653"/>
                <a:ext cx="9186457" cy="86085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5040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A6A6A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By Compass Li</a:t>
                </a:r>
                <a:endParaRPr lang="zh-CN" altLang="en-US" sz="3200" dirty="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pic>
          <p:nvPicPr>
            <p:cNvPr id="118" name="图片 136" descr="仅校徽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60" y="686"/>
              <a:ext cx="2100" cy="2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10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11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12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13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14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15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16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17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18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19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2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20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21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22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23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24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25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26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27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28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29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3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30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31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32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33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34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35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36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37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38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39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4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40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41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42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43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44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45.xml><?xml version="1.0" encoding="utf-8"?>
<p:tagLst xmlns:p="http://schemas.openxmlformats.org/presentationml/2006/main">
  <p:tag name="KSO_WM_DIAGRAM_VIRTUALLY_FRAME" val="{&quot;height&quot;:519.5576377952755,&quot;left&quot;:81,&quot;top&quot;:168.97196850393703,&quot;width&quot;:1278}"/>
</p:tagLst>
</file>

<file path=ppt/tags/tag46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47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48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49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5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50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51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52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53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54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55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56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57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58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59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6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60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61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62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63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64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65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66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67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68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69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7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70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71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72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73.xml><?xml version="1.0" encoding="utf-8"?>
<p:tagLst xmlns:p="http://schemas.openxmlformats.org/presentationml/2006/main">
  <p:tag name="KSO_WM_DIAGRAM_VIRTUALLY_FRAME" val="{&quot;height&quot;:507.83348569027646,&quot;left&quot;:81,&quot;top&quot;:177.45364084366355,&quot;width&quot;:1278}"/>
</p:tagLst>
</file>

<file path=ppt/tags/tag74.xml><?xml version="1.0" encoding="utf-8"?>
<p:tagLst xmlns:p="http://schemas.openxmlformats.org/presentationml/2006/main">
  <p:tag name="COMMONDATA" val="eyJoZGlkIjoiZThhZTgyNzEzNTVhZTM5M2NmY2JlYjQ2ZjlmMjk4ZDEifQ=="/>
</p:tagLst>
</file>

<file path=ppt/tags/tag8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ags/tag9.xml><?xml version="1.0" encoding="utf-8"?>
<p:tagLst xmlns:p="http://schemas.openxmlformats.org/presentationml/2006/main">
  <p:tag name="KSO_WM_DIAGRAM_VIRTUALLY_FRAME" val="{&quot;height&quot;:430.9723622047244,&quot;left&quot;:693.1938582677165,&quot;top&quot;:244.59157480314963,&quot;width&quot;:665.806141732283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</Words>
  <Application>WPS 演示</Application>
  <PresentationFormat>自定义</PresentationFormat>
  <Paragraphs>158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蓝色简约创意学术风毕业论文答辩ppt演示文稿</dc:title>
  <dc:creator/>
  <cp:lastModifiedBy>夜垣</cp:lastModifiedBy>
  <cp:revision>29</cp:revision>
  <dcterms:created xsi:type="dcterms:W3CDTF">2006-08-16T00:00:00Z</dcterms:created>
  <dcterms:modified xsi:type="dcterms:W3CDTF">2025-06-01T13:04:36Z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14F4187B06C04F47A9370C74B280F7B5_12</vt:lpwstr>
  </property>
  <property fmtid="{D5CDD505-2E9C-101B-9397-08002B2CF9AE}" pid="3" name="KSOProductBuildVer">
    <vt:lpwstr>2052-12.1.0.21171</vt:lpwstr>
  </property>
</Properties>
</file>